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57" r:id="rId2"/>
    <p:sldId id="263" r:id="rId3"/>
    <p:sldId id="258" r:id="rId4"/>
    <p:sldId id="259" r:id="rId5"/>
    <p:sldId id="260" r:id="rId6"/>
    <p:sldId id="261" r:id="rId7"/>
    <p:sldId id="262"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84F"/>
    <a:srgbClr val="007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53"/>
    <p:restoredTop sz="94725"/>
  </p:normalViewPr>
  <p:slideViewPr>
    <p:cSldViewPr snapToGrid="0" snapToObjects="1">
      <p:cViewPr varScale="1">
        <p:scale>
          <a:sx n="75" d="100"/>
          <a:sy n="75" d="100"/>
        </p:scale>
        <p:origin x="1349" y="4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2AD893A-10A7-9F93-B704-643DB826A6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D0C4206F-C20B-9B38-468B-801E9742E1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6A6F6E-DBE8-D44E-BD30-832D8CD3E4D4}" type="datetimeFigureOut">
              <a:rPr lang="de-DE" smtClean="0"/>
              <a:t>24.07.2024</a:t>
            </a:fld>
            <a:endParaRPr lang="de-DE"/>
          </a:p>
        </p:txBody>
      </p:sp>
      <p:sp>
        <p:nvSpPr>
          <p:cNvPr id="4" name="Fußzeilenplatzhalter 3">
            <a:extLst>
              <a:ext uri="{FF2B5EF4-FFF2-40B4-BE49-F238E27FC236}">
                <a16:creationId xmlns:a16="http://schemas.microsoft.com/office/drawing/2014/main" id="{2315336E-DC37-6956-6BFB-62F0082AB9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E7F448-55CF-B270-7C25-A2D732DC64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28B25-BA85-3645-A775-85C1C395066C}" type="slidenum">
              <a:rPr lang="de-DE" smtClean="0"/>
              <a:t>‹Nr.›</a:t>
            </a:fld>
            <a:endParaRPr lang="de-DE"/>
          </a:p>
        </p:txBody>
      </p:sp>
    </p:spTree>
    <p:extLst>
      <p:ext uri="{BB962C8B-B14F-4D97-AF65-F5344CB8AC3E}">
        <p14:creationId xmlns:p14="http://schemas.microsoft.com/office/powerpoint/2010/main" val="30310828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F5D08-090C-C040-928D-90DCD7ADA17C}" type="datetimeFigureOut">
              <a:rPr lang="de-DE" smtClean="0"/>
              <a:t>24.07.2024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C5A14-0135-F848-8810-D07C9D09F3BD}" type="slidenum">
              <a:rPr lang="de-DE" smtClean="0"/>
              <a:t>‹Nr.›</a:t>
            </a:fld>
            <a:endParaRPr lang="de-DE"/>
          </a:p>
        </p:txBody>
      </p:sp>
    </p:spTree>
    <p:extLst>
      <p:ext uri="{BB962C8B-B14F-4D97-AF65-F5344CB8AC3E}">
        <p14:creationId xmlns:p14="http://schemas.microsoft.com/office/powerpoint/2010/main" val="222882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DFA3A53-DECF-8C41-99F4-1C5434C9E5FC}"/>
              </a:ext>
            </a:extLst>
          </p:cNvPr>
          <p:cNvPicPr>
            <a:picLocks noChangeAspect="1"/>
          </p:cNvPicPr>
          <p:nvPr userDrawn="1"/>
        </p:nvPicPr>
        <p:blipFill>
          <a:blip r:embed="rId2"/>
          <a:srcRect/>
          <a:stretch/>
        </p:blipFill>
        <p:spPr>
          <a:xfrm>
            <a:off x="-1" y="0"/>
            <a:ext cx="12192000" cy="6858000"/>
          </a:xfrm>
          <a:prstGeom prst="rect">
            <a:avLst/>
          </a:prstGeom>
        </p:spPr>
      </p:pic>
      <p:sp>
        <p:nvSpPr>
          <p:cNvPr id="2" name="Titel 1">
            <a:extLst>
              <a:ext uri="{FF2B5EF4-FFF2-40B4-BE49-F238E27FC236}">
                <a16:creationId xmlns:a16="http://schemas.microsoft.com/office/drawing/2014/main" id="{70E24430-F5D4-5247-B205-3A7038DB4E7D}"/>
              </a:ext>
            </a:extLst>
          </p:cNvPr>
          <p:cNvSpPr>
            <a:spLocks noGrp="1"/>
          </p:cNvSpPr>
          <p:nvPr>
            <p:ph type="ctrTitle"/>
          </p:nvPr>
        </p:nvSpPr>
        <p:spPr>
          <a:xfrm>
            <a:off x="641351" y="788906"/>
            <a:ext cx="6353216" cy="2779630"/>
          </a:xfrm>
        </p:spPr>
        <p:txBody>
          <a:bodyPr anchor="b" anchorCtr="0"/>
          <a:lstStyle>
            <a:lvl1pPr algn="l">
              <a:defRPr sz="48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520A4042-6639-DA49-8695-03A5DCAEA049}"/>
              </a:ext>
            </a:extLst>
          </p:cNvPr>
          <p:cNvSpPr>
            <a:spLocks noGrp="1"/>
          </p:cNvSpPr>
          <p:nvPr>
            <p:ph type="subTitle" idx="1"/>
          </p:nvPr>
        </p:nvSpPr>
        <p:spPr>
          <a:xfrm>
            <a:off x="641351" y="3740728"/>
            <a:ext cx="6400718" cy="1383475"/>
          </a:xfrm>
        </p:spPr>
        <p:txBody>
          <a:bodyPr anchor="t"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6" name="Grafik 5">
            <a:extLst>
              <a:ext uri="{FF2B5EF4-FFF2-40B4-BE49-F238E27FC236}">
                <a16:creationId xmlns:a16="http://schemas.microsoft.com/office/drawing/2014/main" id="{008E02E2-0B77-E18F-ED70-D36A4327FFC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634996" y="426993"/>
            <a:ext cx="2600318" cy="1238895"/>
          </a:xfrm>
          <a:prstGeom prst="rect">
            <a:avLst/>
          </a:prstGeom>
        </p:spPr>
      </p:pic>
      <p:sp>
        <p:nvSpPr>
          <p:cNvPr id="7" name="Untertitel 2">
            <a:extLst>
              <a:ext uri="{FF2B5EF4-FFF2-40B4-BE49-F238E27FC236}">
                <a16:creationId xmlns:a16="http://schemas.microsoft.com/office/drawing/2014/main" id="{7253AD5A-13C3-041E-6DAF-F86011CC8DDB}"/>
              </a:ext>
            </a:extLst>
          </p:cNvPr>
          <p:cNvSpPr txBox="1">
            <a:spLocks/>
          </p:cNvSpPr>
          <p:nvPr userDrawn="1"/>
        </p:nvSpPr>
        <p:spPr>
          <a:xfrm>
            <a:off x="641352" y="5769242"/>
            <a:ext cx="3589062" cy="59970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chemeClr val="accent1"/>
              </a:buClr>
              <a:buFont typeface="Systemschrift Norm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Systemschrift Norm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Systemschrift Norm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Systemschrift Norm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Systemschrift Norm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600" dirty="0"/>
              <a:t>Taken </a:t>
            </a:r>
            <a:r>
              <a:rPr lang="de-DE" sz="1600" dirty="0" err="1"/>
              <a:t>from</a:t>
            </a:r>
            <a:br>
              <a:rPr lang="de-DE" sz="1600" dirty="0"/>
            </a:br>
            <a:r>
              <a:rPr lang="de-DE" sz="1600" b="1" dirty="0"/>
              <a:t>AI in STEM Education: </a:t>
            </a:r>
            <a:r>
              <a:rPr lang="de-DE" sz="1600" b="1" dirty="0" err="1"/>
              <a:t>Programming</a:t>
            </a:r>
            <a:r>
              <a:rPr lang="de-DE" sz="1600" b="1" dirty="0"/>
              <a:t> </a:t>
            </a:r>
            <a:r>
              <a:rPr lang="de-DE" sz="1600" b="1" dirty="0" err="1"/>
              <a:t>for</a:t>
            </a:r>
            <a:r>
              <a:rPr lang="de-DE" sz="1600" b="1" dirty="0"/>
              <a:t> </a:t>
            </a:r>
            <a:r>
              <a:rPr lang="de-DE" sz="1600" b="1" dirty="0" err="1"/>
              <a:t>our</a:t>
            </a:r>
            <a:r>
              <a:rPr lang="de-DE" sz="1600" b="1" dirty="0"/>
              <a:t> Future - </a:t>
            </a:r>
            <a:r>
              <a:rPr lang="de-DE" sz="1600" b="1" dirty="0" err="1"/>
              <a:t>Upscaling</a:t>
            </a:r>
            <a:r>
              <a:rPr lang="de-DE" sz="1600" b="1" dirty="0"/>
              <a:t> </a:t>
            </a:r>
            <a:r>
              <a:rPr lang="de-DE" sz="1600" b="1" dirty="0" err="1"/>
              <a:t>good</a:t>
            </a:r>
            <a:r>
              <a:rPr lang="de-DE" sz="1600" b="1" dirty="0"/>
              <a:t> </a:t>
            </a:r>
            <a:r>
              <a:rPr lang="de-DE" sz="1600" b="1" dirty="0" err="1"/>
              <a:t>practices</a:t>
            </a:r>
            <a:endParaRPr lang="de-DE" sz="1600" b="1" dirty="0"/>
          </a:p>
        </p:txBody>
      </p:sp>
    </p:spTree>
    <p:extLst>
      <p:ext uri="{BB962C8B-B14F-4D97-AF65-F5344CB8AC3E}">
        <p14:creationId xmlns:p14="http://schemas.microsoft.com/office/powerpoint/2010/main" val="2475246954"/>
      </p:ext>
    </p:extLst>
  </p:cSld>
  <p:clrMapOvr>
    <a:masterClrMapping/>
  </p:clrMapOvr>
  <p:extLst>
    <p:ext uri="{DCECCB84-F9BA-43D5-87BE-67443E8EF086}">
      <p15:sldGuideLst xmlns:p15="http://schemas.microsoft.com/office/powerpoint/2012/main">
        <p15:guide id="1" pos="7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Leer AMAZON">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1EB589-DD38-1D8A-7042-CF655F938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6986" y="5799221"/>
            <a:ext cx="1031881" cy="816317"/>
          </a:xfrm>
          <a:prstGeom prst="rect">
            <a:avLst/>
          </a:prstGeom>
        </p:spPr>
      </p:pic>
    </p:spTree>
    <p:extLst>
      <p:ext uri="{BB962C8B-B14F-4D97-AF65-F5344CB8AC3E}">
        <p14:creationId xmlns:p14="http://schemas.microsoft.com/office/powerpoint/2010/main" val="90413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98AAB-3F16-494D-B104-3A451F647EEF}"/>
              </a:ext>
            </a:extLst>
          </p:cNvPr>
          <p:cNvSpPr>
            <a:spLocks noGrp="1"/>
          </p:cNvSpPr>
          <p:nvPr>
            <p:ph type="title"/>
          </p:nvPr>
        </p:nvSpPr>
        <p:spPr/>
        <p:txBody>
          <a:bodyPr/>
          <a:lstStyle>
            <a:lvl1pPr>
              <a:defRPr>
                <a:solidFill>
                  <a:srgbClr val="05284F"/>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E182B1F4-A507-524A-B617-CA90BA3C3EE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7999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66B54-7111-3545-8DCE-C2A015162D37}"/>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FED646B1-5971-B949-9F1C-28155ACEB17F}"/>
              </a:ext>
            </a:extLst>
          </p:cNvPr>
          <p:cNvSpPr>
            <a:spLocks noGrp="1"/>
          </p:cNvSpPr>
          <p:nvPr>
            <p:ph sz="half" idx="1"/>
          </p:nvPr>
        </p:nvSpPr>
        <p:spPr>
          <a:xfrm>
            <a:off x="645670" y="1844675"/>
            <a:ext cx="5098112" cy="44021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a:extLst>
              <a:ext uri="{FF2B5EF4-FFF2-40B4-BE49-F238E27FC236}">
                <a16:creationId xmlns:a16="http://schemas.microsoft.com/office/drawing/2014/main" id="{5936947A-998D-E646-B409-BC7AC51EB4DE}"/>
              </a:ext>
            </a:extLst>
          </p:cNvPr>
          <p:cNvSpPr>
            <a:spLocks noGrp="1"/>
          </p:cNvSpPr>
          <p:nvPr>
            <p:ph sz="half" idx="13"/>
          </p:nvPr>
        </p:nvSpPr>
        <p:spPr>
          <a:xfrm>
            <a:off x="6179488" y="1844675"/>
            <a:ext cx="5098112" cy="44021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5364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E1EBC-C9B9-5C4A-9A12-C34E2E34B60D}"/>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1450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0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elfolie AMAZON">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DFA3A53-DECF-8C41-99F4-1C5434C9E5FC}"/>
              </a:ext>
            </a:extLst>
          </p:cNvPr>
          <p:cNvPicPr>
            <a:picLocks noChangeAspect="1"/>
          </p:cNvPicPr>
          <p:nvPr userDrawn="1"/>
        </p:nvPicPr>
        <p:blipFill>
          <a:blip r:embed="rId2"/>
          <a:srcRect/>
          <a:stretch/>
        </p:blipFill>
        <p:spPr>
          <a:xfrm>
            <a:off x="-1" y="0"/>
            <a:ext cx="12192000" cy="6858000"/>
          </a:xfrm>
          <a:prstGeom prst="rect">
            <a:avLst/>
          </a:prstGeom>
        </p:spPr>
      </p:pic>
      <p:sp>
        <p:nvSpPr>
          <p:cNvPr id="2" name="Titel 1">
            <a:extLst>
              <a:ext uri="{FF2B5EF4-FFF2-40B4-BE49-F238E27FC236}">
                <a16:creationId xmlns:a16="http://schemas.microsoft.com/office/drawing/2014/main" id="{70E24430-F5D4-5247-B205-3A7038DB4E7D}"/>
              </a:ext>
            </a:extLst>
          </p:cNvPr>
          <p:cNvSpPr>
            <a:spLocks noGrp="1"/>
          </p:cNvSpPr>
          <p:nvPr>
            <p:ph type="ctrTitle"/>
          </p:nvPr>
        </p:nvSpPr>
        <p:spPr>
          <a:xfrm>
            <a:off x="641351" y="788906"/>
            <a:ext cx="6353216" cy="2779630"/>
          </a:xfrm>
        </p:spPr>
        <p:txBody>
          <a:bodyPr anchor="b" anchorCtr="0"/>
          <a:lstStyle>
            <a:lvl1pPr algn="l">
              <a:defRPr sz="48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520A4042-6639-DA49-8695-03A5DCAEA049}"/>
              </a:ext>
            </a:extLst>
          </p:cNvPr>
          <p:cNvSpPr>
            <a:spLocks noGrp="1"/>
          </p:cNvSpPr>
          <p:nvPr>
            <p:ph type="subTitle" idx="1"/>
          </p:nvPr>
        </p:nvSpPr>
        <p:spPr>
          <a:xfrm>
            <a:off x="641351" y="3740728"/>
            <a:ext cx="6400718" cy="1383475"/>
          </a:xfrm>
        </p:spPr>
        <p:txBody>
          <a:bodyPr anchor="t" anchorCtr="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7" name="Grafik 6">
            <a:extLst>
              <a:ext uri="{FF2B5EF4-FFF2-40B4-BE49-F238E27FC236}">
                <a16:creationId xmlns:a16="http://schemas.microsoft.com/office/drawing/2014/main" id="{27BA3E7C-0435-A762-7E0A-8FAADA0DDD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26949" y="5602261"/>
            <a:ext cx="1180215" cy="933663"/>
          </a:xfrm>
          <a:prstGeom prst="rect">
            <a:avLst/>
          </a:prstGeom>
        </p:spPr>
      </p:pic>
      <p:sp>
        <p:nvSpPr>
          <p:cNvPr id="5" name="Untertitel 2">
            <a:extLst>
              <a:ext uri="{FF2B5EF4-FFF2-40B4-BE49-F238E27FC236}">
                <a16:creationId xmlns:a16="http://schemas.microsoft.com/office/drawing/2014/main" id="{FADBAA11-B3DF-5475-BFDE-A64689D583E6}"/>
              </a:ext>
            </a:extLst>
          </p:cNvPr>
          <p:cNvSpPr txBox="1">
            <a:spLocks/>
          </p:cNvSpPr>
          <p:nvPr userDrawn="1"/>
        </p:nvSpPr>
        <p:spPr>
          <a:xfrm>
            <a:off x="641352" y="5769242"/>
            <a:ext cx="3589062" cy="59970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chemeClr val="accent1"/>
              </a:buClr>
              <a:buFont typeface="Systemschrift Norm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Systemschrift Norm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Systemschrift Norm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Systemschrift Norm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Systemschrift Norm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1600" dirty="0"/>
              <a:t>Taken </a:t>
            </a:r>
            <a:r>
              <a:rPr lang="de-DE" sz="1600" dirty="0" err="1"/>
              <a:t>from</a:t>
            </a:r>
            <a:br>
              <a:rPr lang="de-DE" sz="1600" dirty="0"/>
            </a:br>
            <a:r>
              <a:rPr lang="de-DE" sz="1600" b="1" dirty="0"/>
              <a:t>AI in STEM Education: </a:t>
            </a:r>
            <a:r>
              <a:rPr lang="de-DE" sz="1600" b="1" dirty="0" err="1"/>
              <a:t>Programming</a:t>
            </a:r>
            <a:r>
              <a:rPr lang="de-DE" sz="1600" b="1" dirty="0"/>
              <a:t> </a:t>
            </a:r>
            <a:r>
              <a:rPr lang="de-DE" sz="1600" b="1" dirty="0" err="1"/>
              <a:t>for</a:t>
            </a:r>
            <a:r>
              <a:rPr lang="de-DE" sz="1600" b="1" dirty="0"/>
              <a:t> </a:t>
            </a:r>
            <a:r>
              <a:rPr lang="de-DE" sz="1600" b="1" dirty="0" err="1"/>
              <a:t>our</a:t>
            </a:r>
            <a:r>
              <a:rPr lang="de-DE" sz="1600" b="1" dirty="0"/>
              <a:t> Future - </a:t>
            </a:r>
            <a:r>
              <a:rPr lang="de-DE" sz="1600" b="1" dirty="0" err="1"/>
              <a:t>Upscaling</a:t>
            </a:r>
            <a:r>
              <a:rPr lang="de-DE" sz="1600" b="1" dirty="0"/>
              <a:t> </a:t>
            </a:r>
            <a:r>
              <a:rPr lang="de-DE" sz="1600" b="1" dirty="0" err="1"/>
              <a:t>good</a:t>
            </a:r>
            <a:r>
              <a:rPr lang="de-DE" sz="1600" b="1" dirty="0"/>
              <a:t> </a:t>
            </a:r>
            <a:r>
              <a:rPr lang="de-DE" sz="1600" b="1" dirty="0" err="1"/>
              <a:t>practices</a:t>
            </a:r>
            <a:endParaRPr lang="de-DE" sz="1600" b="1" dirty="0"/>
          </a:p>
        </p:txBody>
      </p:sp>
      <p:pic>
        <p:nvPicPr>
          <p:cNvPr id="8" name="Grafik 7">
            <a:extLst>
              <a:ext uri="{FF2B5EF4-FFF2-40B4-BE49-F238E27FC236}">
                <a16:creationId xmlns:a16="http://schemas.microsoft.com/office/drawing/2014/main" id="{F923599F-FEFF-4015-9B8A-CD7D579F789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634996" y="426993"/>
            <a:ext cx="2600318" cy="1238895"/>
          </a:xfrm>
          <a:prstGeom prst="rect">
            <a:avLst/>
          </a:prstGeom>
        </p:spPr>
      </p:pic>
    </p:spTree>
    <p:extLst>
      <p:ext uri="{BB962C8B-B14F-4D97-AF65-F5344CB8AC3E}">
        <p14:creationId xmlns:p14="http://schemas.microsoft.com/office/powerpoint/2010/main" val="3365753896"/>
      </p:ext>
    </p:extLst>
  </p:cSld>
  <p:clrMapOvr>
    <a:masterClrMapping/>
  </p:clrMapOvr>
  <p:extLst>
    <p:ext uri="{DCECCB84-F9BA-43D5-87BE-67443E8EF086}">
      <p15:sldGuideLst xmlns:p15="http://schemas.microsoft.com/office/powerpoint/2012/main">
        <p15:guide id="1" pos="7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el und Inhalt AMAZ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98AAB-3F16-494D-B104-3A451F647EEF}"/>
              </a:ext>
            </a:extLst>
          </p:cNvPr>
          <p:cNvSpPr>
            <a:spLocks noGrp="1"/>
          </p:cNvSpPr>
          <p:nvPr>
            <p:ph type="title"/>
          </p:nvPr>
        </p:nvSpPr>
        <p:spPr/>
        <p:txBody>
          <a:bodyPr/>
          <a:lstStyle>
            <a:lvl1pPr>
              <a:defRPr>
                <a:solidFill>
                  <a:srgbClr val="05284F"/>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E182B1F4-A507-524A-B617-CA90BA3C3EE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CE28B770-BA3A-CF83-0227-B891150D5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6986" y="5799221"/>
            <a:ext cx="1031881" cy="816317"/>
          </a:xfrm>
          <a:prstGeom prst="rect">
            <a:avLst/>
          </a:prstGeom>
        </p:spPr>
      </p:pic>
    </p:spTree>
    <p:extLst>
      <p:ext uri="{BB962C8B-B14F-4D97-AF65-F5344CB8AC3E}">
        <p14:creationId xmlns:p14="http://schemas.microsoft.com/office/powerpoint/2010/main" val="4068437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wei Inhalte AMAZ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66B54-7111-3545-8DCE-C2A015162D37}"/>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FED646B1-5971-B949-9F1C-28155ACEB17F}"/>
              </a:ext>
            </a:extLst>
          </p:cNvPr>
          <p:cNvSpPr>
            <a:spLocks noGrp="1"/>
          </p:cNvSpPr>
          <p:nvPr>
            <p:ph sz="half" idx="1"/>
          </p:nvPr>
        </p:nvSpPr>
        <p:spPr>
          <a:xfrm>
            <a:off x="645670" y="1844675"/>
            <a:ext cx="5098112" cy="44021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2">
            <a:extLst>
              <a:ext uri="{FF2B5EF4-FFF2-40B4-BE49-F238E27FC236}">
                <a16:creationId xmlns:a16="http://schemas.microsoft.com/office/drawing/2014/main" id="{5936947A-998D-E646-B409-BC7AC51EB4DE}"/>
              </a:ext>
            </a:extLst>
          </p:cNvPr>
          <p:cNvSpPr>
            <a:spLocks noGrp="1"/>
          </p:cNvSpPr>
          <p:nvPr>
            <p:ph sz="half" idx="13"/>
          </p:nvPr>
        </p:nvSpPr>
        <p:spPr>
          <a:xfrm>
            <a:off x="6179488" y="1844675"/>
            <a:ext cx="5098112" cy="44021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256A14F7-2846-0804-589F-9750C4214B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6986" y="5799221"/>
            <a:ext cx="1031881" cy="816317"/>
          </a:xfrm>
          <a:prstGeom prst="rect">
            <a:avLst/>
          </a:prstGeom>
        </p:spPr>
      </p:pic>
    </p:spTree>
    <p:extLst>
      <p:ext uri="{BB962C8B-B14F-4D97-AF65-F5344CB8AC3E}">
        <p14:creationId xmlns:p14="http://schemas.microsoft.com/office/powerpoint/2010/main" val="86449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Nur Titel AMAZ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E1EBC-C9B9-5C4A-9A12-C34E2E34B60D}"/>
              </a:ext>
            </a:extLst>
          </p:cNvPr>
          <p:cNvSpPr>
            <a:spLocks noGrp="1"/>
          </p:cNvSpPr>
          <p:nvPr>
            <p:ph type="title"/>
          </p:nvPr>
        </p:nvSpPr>
        <p:spPr/>
        <p:txBody>
          <a:bodyPr/>
          <a:lstStyle/>
          <a:p>
            <a:r>
              <a:rPr lang="de-DE"/>
              <a:t>Mastertitelformat bearbeiten</a:t>
            </a:r>
          </a:p>
        </p:txBody>
      </p:sp>
      <p:pic>
        <p:nvPicPr>
          <p:cNvPr id="3" name="Grafik 2">
            <a:extLst>
              <a:ext uri="{FF2B5EF4-FFF2-40B4-BE49-F238E27FC236}">
                <a16:creationId xmlns:a16="http://schemas.microsoft.com/office/drawing/2014/main" id="{EF5D2716-D1FE-ACE8-87C7-205E54311C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6986" y="5799221"/>
            <a:ext cx="1031881" cy="816317"/>
          </a:xfrm>
          <a:prstGeom prst="rect">
            <a:avLst/>
          </a:prstGeom>
        </p:spPr>
      </p:pic>
    </p:spTree>
    <p:extLst>
      <p:ext uri="{BB962C8B-B14F-4D97-AF65-F5344CB8AC3E}">
        <p14:creationId xmlns:p14="http://schemas.microsoft.com/office/powerpoint/2010/main" val="424471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EC10437-E017-6BE3-AD69-46E3FEE13094}"/>
              </a:ext>
            </a:extLst>
          </p:cNvPr>
          <p:cNvPicPr>
            <a:picLocks noChangeAspect="1"/>
          </p:cNvPicPr>
          <p:nvPr userDrawn="1"/>
        </p:nvPicPr>
        <p:blipFill>
          <a:blip r:embed="rId12"/>
          <a:srcRect/>
          <a:stretch/>
        </p:blipFill>
        <p:spPr>
          <a:xfrm>
            <a:off x="0" y="0"/>
            <a:ext cx="12192000" cy="6858000"/>
          </a:xfrm>
          <a:prstGeom prst="rect">
            <a:avLst/>
          </a:prstGeom>
        </p:spPr>
      </p:pic>
      <p:sp>
        <p:nvSpPr>
          <p:cNvPr id="2" name="Titelplatzhalter 1">
            <a:extLst>
              <a:ext uri="{FF2B5EF4-FFF2-40B4-BE49-F238E27FC236}">
                <a16:creationId xmlns:a16="http://schemas.microsoft.com/office/drawing/2014/main" id="{877766A1-0820-8C4C-B37C-81745ABD7E3A}"/>
              </a:ext>
            </a:extLst>
          </p:cNvPr>
          <p:cNvSpPr>
            <a:spLocks noGrp="1"/>
          </p:cNvSpPr>
          <p:nvPr>
            <p:ph type="title"/>
          </p:nvPr>
        </p:nvSpPr>
        <p:spPr>
          <a:xfrm>
            <a:off x="645670" y="400071"/>
            <a:ext cx="7872688" cy="935904"/>
          </a:xfrm>
          <a:prstGeom prst="rect">
            <a:avLst/>
          </a:prstGeom>
        </p:spPr>
        <p:txBody>
          <a:bodyPr vert="horz" lIns="0" tIns="0" rIns="0" bIns="0" rtlCol="0" anchor="ctr"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F00D0FA8-B299-E049-B331-07FC9268D14D}"/>
              </a:ext>
            </a:extLst>
          </p:cNvPr>
          <p:cNvSpPr>
            <a:spLocks noGrp="1"/>
          </p:cNvSpPr>
          <p:nvPr>
            <p:ph type="body" idx="1"/>
          </p:nvPr>
        </p:nvSpPr>
        <p:spPr>
          <a:xfrm>
            <a:off x="655591" y="1603170"/>
            <a:ext cx="10703785" cy="464151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23911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lvl1pPr algn="l" defTabSz="914400" rtl="0" eaLnBrk="1" latinLnBrk="0" hangingPunct="1">
        <a:lnSpc>
          <a:spcPct val="90000"/>
        </a:lnSpc>
        <a:spcBef>
          <a:spcPct val="0"/>
        </a:spcBef>
        <a:buNone/>
        <a:defRPr sz="3200" b="1" kern="1200">
          <a:solidFill>
            <a:srgbClr val="05284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3CC00"/>
        </a:buClr>
        <a:buFont typeface="Systemschrift Normal"/>
        <a:buChar char="‣"/>
        <a:defRPr sz="2400" kern="1200">
          <a:solidFill>
            <a:schemeClr val="tx1"/>
          </a:solidFill>
          <a:latin typeface="+mn-lt"/>
          <a:ea typeface="+mn-ea"/>
          <a:cs typeface="+mn-cs"/>
        </a:defRPr>
      </a:lvl1pPr>
      <a:lvl2pPr marL="453600" indent="-228600" algn="l" defTabSz="914400" rtl="0" eaLnBrk="1" latinLnBrk="0" hangingPunct="1">
        <a:lnSpc>
          <a:spcPct val="90000"/>
        </a:lnSpc>
        <a:spcBef>
          <a:spcPts val="500"/>
        </a:spcBef>
        <a:buClr>
          <a:srgbClr val="B3CC00"/>
        </a:buClr>
        <a:buFont typeface="Systemschrift Normal"/>
        <a:buChar char="‣"/>
        <a:defRPr sz="2000" kern="1200">
          <a:solidFill>
            <a:schemeClr val="tx1"/>
          </a:solidFill>
          <a:latin typeface="+mn-lt"/>
          <a:ea typeface="+mn-ea"/>
          <a:cs typeface="+mn-cs"/>
        </a:defRPr>
      </a:lvl2pPr>
      <a:lvl3pPr marL="684000" indent="-228600" algn="l" defTabSz="914400" rtl="0" eaLnBrk="1" latinLnBrk="0" hangingPunct="1">
        <a:lnSpc>
          <a:spcPct val="90000"/>
        </a:lnSpc>
        <a:spcBef>
          <a:spcPts val="500"/>
        </a:spcBef>
        <a:buClr>
          <a:srgbClr val="B3CC00"/>
        </a:buClr>
        <a:buFont typeface="Systemschrift Normal"/>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B3CC00"/>
        </a:buClr>
        <a:buFont typeface="Systemschrift Normal"/>
        <a:buChar char="‣"/>
        <a:defRPr sz="2000" kern="1200">
          <a:solidFill>
            <a:schemeClr val="tx1"/>
          </a:solidFill>
          <a:latin typeface="+mn-lt"/>
          <a:ea typeface="+mn-ea"/>
          <a:cs typeface="+mn-cs"/>
        </a:defRPr>
      </a:lvl4pPr>
      <a:lvl5pPr marL="1137600" indent="-228600" algn="l" defTabSz="914400" rtl="0" eaLnBrk="1" latinLnBrk="0" hangingPunct="1">
        <a:lnSpc>
          <a:spcPct val="90000"/>
        </a:lnSpc>
        <a:spcBef>
          <a:spcPts val="500"/>
        </a:spcBef>
        <a:buClr>
          <a:srgbClr val="B3CC00"/>
        </a:buClr>
        <a:buFont typeface="Systemschrift Norm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4" userDrawn="1">
          <p15:clr>
            <a:srgbClr val="F26B43"/>
          </p15:clr>
        </p15:guide>
        <p15:guide id="2" orient="horz" pos="1162" userDrawn="1">
          <p15:clr>
            <a:srgbClr val="F26B43"/>
          </p15:clr>
        </p15:guide>
        <p15:guide id="3" pos="7157" userDrawn="1">
          <p15:clr>
            <a:srgbClr val="F26B43"/>
          </p15:clr>
        </p15:guide>
        <p15:guide id="4" orient="horz" pos="3935" userDrawn="1">
          <p15:clr>
            <a:srgbClr val="F26B43"/>
          </p15:clr>
        </p15:guide>
        <p15:guide id="5" orient="horz" pos="980" userDrawn="1">
          <p15:clr>
            <a:srgbClr val="F26B43"/>
          </p15:clr>
        </p15:guide>
        <p15:guide id="6" pos="74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p:txBody>
          <a:bodyPr/>
          <a:lstStyle/>
          <a:p>
            <a:r>
              <a:rPr lang="de-DE" sz="2400" dirty="0"/>
              <a:t>Prompt: Ölgemälde eines weißen Einhorns und eines rosa Kaninchens in einem Zauberwald an einem Sonnentag</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6743700" y="1726995"/>
            <a:ext cx="4991100" cy="4641514"/>
          </a:xfrm>
        </p:spPr>
        <p:txBody>
          <a:bodyPr/>
          <a:lstStyle/>
          <a:p>
            <a:pPr>
              <a:lnSpc>
                <a:spcPct val="100000"/>
              </a:lnSpc>
            </a:pPr>
            <a:r>
              <a:rPr lang="de-DE" sz="2000" dirty="0"/>
              <a:t>KI-Bildgeneratoren wie </a:t>
            </a:r>
            <a:r>
              <a:rPr lang="de-DE" sz="2000" dirty="0" err="1"/>
              <a:t>Canva</a:t>
            </a:r>
            <a:r>
              <a:rPr lang="de-DE" sz="2000" dirty="0"/>
              <a:t>, DALL.E und </a:t>
            </a:r>
            <a:r>
              <a:rPr lang="de-DE" sz="2000" dirty="0" err="1"/>
              <a:t>ImageFX</a:t>
            </a:r>
            <a:r>
              <a:rPr lang="de-DE" sz="2000" dirty="0"/>
              <a:t> erstellen Bilder auf der Basis von Text-Prompts.</a:t>
            </a:r>
          </a:p>
          <a:p>
            <a:pPr>
              <a:lnSpc>
                <a:spcPct val="100000"/>
              </a:lnSpc>
            </a:pPr>
            <a:r>
              <a:rPr lang="de-DE" sz="2000" dirty="0"/>
              <a:t>Bilderzeugung ist eine Form von generativer KI. Es handelt sich um Deep-Learning-Modelle, die mit riesigen Mengen Rohdaten trainiert werden und „lernen“, einen Prompt in realistische Outputs umzuwandeln.</a:t>
            </a:r>
          </a:p>
          <a:p>
            <a:pPr>
              <a:lnSpc>
                <a:spcPct val="100000"/>
              </a:lnSpc>
            </a:pPr>
            <a:r>
              <a:rPr lang="de-DE" sz="1800" dirty="0"/>
              <a:t>Bild erzeugt mit dem KI-Bildgenerator von </a:t>
            </a:r>
            <a:r>
              <a:rPr lang="de-DE" sz="1800" dirty="0" err="1"/>
              <a:t>Canva</a:t>
            </a:r>
            <a:endParaRPr lang="de-DE" sz="1800" dirty="0"/>
          </a:p>
        </p:txBody>
      </p:sp>
      <p:sp>
        <p:nvSpPr>
          <p:cNvPr id="2" name="Textfeld 1">
            <a:extLst>
              <a:ext uri="{FF2B5EF4-FFF2-40B4-BE49-F238E27FC236}">
                <a16:creationId xmlns:a16="http://schemas.microsoft.com/office/drawing/2014/main" id="{AD772562-13F2-81B7-4B12-BC459D7142B0}"/>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pic>
        <p:nvPicPr>
          <p:cNvPr id="3" name="Grafik 2">
            <a:extLst>
              <a:ext uri="{FF2B5EF4-FFF2-40B4-BE49-F238E27FC236}">
                <a16:creationId xmlns:a16="http://schemas.microsoft.com/office/drawing/2014/main" id="{F1FE561B-20FA-4530-665C-8B46B17DB199}"/>
              </a:ext>
            </a:extLst>
          </p:cNvPr>
          <p:cNvPicPr>
            <a:picLocks noChangeAspect="1"/>
          </p:cNvPicPr>
          <p:nvPr/>
        </p:nvPicPr>
        <p:blipFill>
          <a:blip r:embed="rId2"/>
          <a:stretch>
            <a:fillRect/>
          </a:stretch>
        </p:blipFill>
        <p:spPr>
          <a:xfrm>
            <a:off x="1414372" y="1233375"/>
            <a:ext cx="5224553" cy="5224553"/>
          </a:xfrm>
          <a:prstGeom prst="rect">
            <a:avLst/>
          </a:prstGeom>
        </p:spPr>
      </p:pic>
    </p:spTree>
    <p:extLst>
      <p:ext uri="{BB962C8B-B14F-4D97-AF65-F5344CB8AC3E}">
        <p14:creationId xmlns:p14="http://schemas.microsoft.com/office/powerpoint/2010/main" val="408370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a:xfrm>
            <a:off x="645669" y="400071"/>
            <a:ext cx="8551339" cy="935904"/>
          </a:xfrm>
        </p:spPr>
        <p:txBody>
          <a:bodyPr/>
          <a:lstStyle/>
          <a:p>
            <a:r>
              <a:rPr lang="de-DE" sz="2400" dirty="0"/>
              <a:t>Prompt: Foto einer dunklen Höhle voller glitzernder Edelsteine, die von einem einzelnen Lichtstrahl aus einem Spalt in der Höhlen-decke beleuchtet werden</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6743700" y="1726995"/>
            <a:ext cx="4991100" cy="4641514"/>
          </a:xfrm>
        </p:spPr>
        <p:txBody>
          <a:bodyPr/>
          <a:lstStyle/>
          <a:p>
            <a:pPr>
              <a:lnSpc>
                <a:spcPct val="100000"/>
              </a:lnSpc>
            </a:pPr>
            <a:r>
              <a:rPr lang="de-DE" sz="2000" dirty="0"/>
              <a:t>Je spezifischer die Prompts formuliert sind, desto näher kommen die Bilder dem gewünschten Aussehen.</a:t>
            </a:r>
          </a:p>
          <a:p>
            <a:pPr>
              <a:lnSpc>
                <a:spcPct val="100000"/>
              </a:lnSpc>
            </a:pPr>
            <a:r>
              <a:rPr lang="de-DE" sz="1800" dirty="0"/>
              <a:t>Bild erzeugt mit dem KI-Bildgenerator von </a:t>
            </a:r>
            <a:r>
              <a:rPr lang="de-DE" sz="1800" dirty="0" err="1"/>
              <a:t>Canva</a:t>
            </a:r>
            <a:endParaRPr lang="de-DE" sz="1800" dirty="0"/>
          </a:p>
        </p:txBody>
      </p:sp>
      <p:pic>
        <p:nvPicPr>
          <p:cNvPr id="3" name="Grafik 2">
            <a:extLst>
              <a:ext uri="{FF2B5EF4-FFF2-40B4-BE49-F238E27FC236}">
                <a16:creationId xmlns:a16="http://schemas.microsoft.com/office/drawing/2014/main" id="{02476543-A076-9E61-95D1-4A5AB4AAE432}"/>
              </a:ext>
            </a:extLst>
          </p:cNvPr>
          <p:cNvPicPr>
            <a:picLocks noChangeAspect="1"/>
          </p:cNvPicPr>
          <p:nvPr/>
        </p:nvPicPr>
        <p:blipFill>
          <a:blip r:embed="rId2"/>
          <a:stretch>
            <a:fillRect/>
          </a:stretch>
        </p:blipFill>
        <p:spPr>
          <a:xfrm>
            <a:off x="1464664" y="1484243"/>
            <a:ext cx="5057131" cy="5052361"/>
          </a:xfrm>
          <a:prstGeom prst="rect">
            <a:avLst/>
          </a:prstGeom>
        </p:spPr>
      </p:pic>
      <p:sp>
        <p:nvSpPr>
          <p:cNvPr id="4" name="Textfeld 3">
            <a:extLst>
              <a:ext uri="{FF2B5EF4-FFF2-40B4-BE49-F238E27FC236}">
                <a16:creationId xmlns:a16="http://schemas.microsoft.com/office/drawing/2014/main" id="{32F174EA-468E-FDE0-3413-EBA688496433}"/>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228339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a:xfrm>
            <a:off x="645670" y="400071"/>
            <a:ext cx="8339304" cy="935904"/>
          </a:xfrm>
        </p:spPr>
        <p:txBody>
          <a:bodyPr/>
          <a:lstStyle/>
          <a:p>
            <a:r>
              <a:rPr lang="de-DE" sz="2400" dirty="0"/>
              <a:t>Prompt: Ein grüner Comic-Dinosaurier singt bei einem Konzert auf einer Stadionbühne</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7103164" y="1983557"/>
            <a:ext cx="4631635" cy="4641514"/>
          </a:xfrm>
        </p:spPr>
        <p:txBody>
          <a:bodyPr/>
          <a:lstStyle/>
          <a:p>
            <a:pPr>
              <a:lnSpc>
                <a:spcPct val="100000"/>
              </a:lnSpc>
            </a:pPr>
            <a:r>
              <a:rPr lang="de-DE" sz="2000" dirty="0"/>
              <a:t>Jeder beliebige Stil kann erzeugt werden, von fotorealistischer Optik bis zum Cartoon, von Ölgemälde bis Anime.</a:t>
            </a:r>
          </a:p>
          <a:p>
            <a:pPr>
              <a:lnSpc>
                <a:spcPct val="100000"/>
              </a:lnSpc>
            </a:pPr>
            <a:r>
              <a:rPr lang="de-DE" sz="1800" dirty="0"/>
              <a:t>Bild erzeugt mit dem KI-Bildgenerator DALL.E 2</a:t>
            </a:r>
          </a:p>
        </p:txBody>
      </p:sp>
      <p:pic>
        <p:nvPicPr>
          <p:cNvPr id="4" name="Grafik 3">
            <a:extLst>
              <a:ext uri="{FF2B5EF4-FFF2-40B4-BE49-F238E27FC236}">
                <a16:creationId xmlns:a16="http://schemas.microsoft.com/office/drawing/2014/main" id="{85F7558C-0294-49D7-D7AC-E107FF294453}"/>
              </a:ext>
            </a:extLst>
          </p:cNvPr>
          <p:cNvPicPr>
            <a:picLocks noChangeAspect="1"/>
          </p:cNvPicPr>
          <p:nvPr/>
        </p:nvPicPr>
        <p:blipFill>
          <a:blip r:embed="rId2"/>
          <a:stretch>
            <a:fillRect/>
          </a:stretch>
        </p:blipFill>
        <p:spPr>
          <a:xfrm>
            <a:off x="1561919" y="1335975"/>
            <a:ext cx="5341793" cy="5336782"/>
          </a:xfrm>
          <a:prstGeom prst="rect">
            <a:avLst/>
          </a:prstGeom>
        </p:spPr>
      </p:pic>
      <p:sp>
        <p:nvSpPr>
          <p:cNvPr id="3" name="Textfeld 2">
            <a:extLst>
              <a:ext uri="{FF2B5EF4-FFF2-40B4-BE49-F238E27FC236}">
                <a16:creationId xmlns:a16="http://schemas.microsoft.com/office/drawing/2014/main" id="{6E709F75-49F0-8B11-8826-6E4183484E67}"/>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129466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p:txBody>
          <a:bodyPr/>
          <a:lstStyle/>
          <a:p>
            <a:r>
              <a:rPr lang="en-GB" sz="2400" dirty="0"/>
              <a:t>Foto </a:t>
            </a:r>
            <a:r>
              <a:rPr lang="en-GB" sz="2400" dirty="0" err="1"/>
              <a:t>eines</a:t>
            </a:r>
            <a:r>
              <a:rPr lang="en-GB" sz="2400" dirty="0"/>
              <a:t> KI-</a:t>
            </a:r>
            <a:r>
              <a:rPr lang="en-GB" sz="2400" dirty="0" err="1"/>
              <a:t>Roboters</a:t>
            </a:r>
            <a:endParaRPr lang="en-GB" sz="2400" dirty="0"/>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7096124" y="6354618"/>
            <a:ext cx="4991100" cy="358980"/>
          </a:xfrm>
        </p:spPr>
        <p:txBody>
          <a:bodyPr/>
          <a:lstStyle/>
          <a:p>
            <a:pPr>
              <a:lnSpc>
                <a:spcPct val="100000"/>
              </a:lnSpc>
            </a:pPr>
            <a:r>
              <a:rPr lang="de-DE" sz="1800" dirty="0"/>
              <a:t>Bild erzeugt mit dem KI-Bildgenerator DALL.E 2</a:t>
            </a:r>
          </a:p>
        </p:txBody>
      </p:sp>
      <p:pic>
        <p:nvPicPr>
          <p:cNvPr id="3" name="Grafik 2">
            <a:extLst>
              <a:ext uri="{FF2B5EF4-FFF2-40B4-BE49-F238E27FC236}">
                <a16:creationId xmlns:a16="http://schemas.microsoft.com/office/drawing/2014/main" id="{296FD923-2A23-F76D-CD4E-732D17DA5B1B}"/>
              </a:ext>
            </a:extLst>
          </p:cNvPr>
          <p:cNvPicPr>
            <a:picLocks noChangeAspect="1"/>
          </p:cNvPicPr>
          <p:nvPr/>
        </p:nvPicPr>
        <p:blipFill>
          <a:blip r:embed="rId2"/>
          <a:stretch>
            <a:fillRect/>
          </a:stretch>
        </p:blipFill>
        <p:spPr>
          <a:xfrm>
            <a:off x="3643335" y="705648"/>
            <a:ext cx="5576865" cy="5576865"/>
          </a:xfrm>
          <a:prstGeom prst="rect">
            <a:avLst/>
          </a:prstGeom>
        </p:spPr>
      </p:pic>
      <p:sp>
        <p:nvSpPr>
          <p:cNvPr id="4" name="Textfeld 3">
            <a:extLst>
              <a:ext uri="{FF2B5EF4-FFF2-40B4-BE49-F238E27FC236}">
                <a16:creationId xmlns:a16="http://schemas.microsoft.com/office/drawing/2014/main" id="{D1384B08-5E69-41E2-42A6-F67F18A67BAE}"/>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224494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a:xfrm>
            <a:off x="645670" y="290150"/>
            <a:ext cx="8365808" cy="935904"/>
          </a:xfrm>
        </p:spPr>
        <p:txBody>
          <a:bodyPr/>
          <a:lstStyle/>
          <a:p>
            <a:r>
              <a:rPr lang="de-DE" sz="2400" dirty="0"/>
              <a:t>Prompt: Foto eines leeren Supermarkts mit gut gefüllten Regalen</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7354542" y="5967048"/>
            <a:ext cx="4474265" cy="170494"/>
          </a:xfrm>
        </p:spPr>
        <p:txBody>
          <a:bodyPr/>
          <a:lstStyle/>
          <a:p>
            <a:pPr>
              <a:lnSpc>
                <a:spcPct val="100000"/>
              </a:lnSpc>
            </a:pPr>
            <a:r>
              <a:rPr lang="de-DE" sz="1800" dirty="0"/>
              <a:t>Bild erzeugt mit dem KI-Bildgenerator von </a:t>
            </a:r>
            <a:r>
              <a:rPr lang="de-DE" sz="1800" dirty="0" err="1"/>
              <a:t>Canva</a:t>
            </a:r>
            <a:endParaRPr lang="de-DE" sz="1800" dirty="0"/>
          </a:p>
        </p:txBody>
      </p:sp>
      <p:pic>
        <p:nvPicPr>
          <p:cNvPr id="3" name="Grafik 2">
            <a:extLst>
              <a:ext uri="{FF2B5EF4-FFF2-40B4-BE49-F238E27FC236}">
                <a16:creationId xmlns:a16="http://schemas.microsoft.com/office/drawing/2014/main" id="{A4559424-6ABD-FE53-7422-07CA95D5A06F}"/>
              </a:ext>
            </a:extLst>
          </p:cNvPr>
          <p:cNvPicPr>
            <a:picLocks noChangeAspect="1"/>
          </p:cNvPicPr>
          <p:nvPr/>
        </p:nvPicPr>
        <p:blipFill>
          <a:blip r:embed="rId2"/>
          <a:stretch>
            <a:fillRect/>
          </a:stretch>
        </p:blipFill>
        <p:spPr>
          <a:xfrm>
            <a:off x="1800224" y="1122880"/>
            <a:ext cx="5400675" cy="5405742"/>
          </a:xfrm>
          <a:prstGeom prst="rect">
            <a:avLst/>
          </a:prstGeom>
        </p:spPr>
      </p:pic>
      <p:sp>
        <p:nvSpPr>
          <p:cNvPr id="4" name="Textfeld 3">
            <a:extLst>
              <a:ext uri="{FF2B5EF4-FFF2-40B4-BE49-F238E27FC236}">
                <a16:creationId xmlns:a16="http://schemas.microsoft.com/office/drawing/2014/main" id="{6AF5D335-790C-0255-4484-9A975D15DDDA}"/>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16385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a:xfrm>
            <a:off x="645669" y="400071"/>
            <a:ext cx="8405565" cy="935904"/>
          </a:xfrm>
        </p:spPr>
        <p:txBody>
          <a:bodyPr/>
          <a:lstStyle/>
          <a:p>
            <a:r>
              <a:rPr lang="de-DE" sz="2400" dirty="0"/>
              <a:t>Prompt: Foto eines kleinen Jungen in einer blauen Winterjacke, der einen roten Luftballon hält.</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6902726" y="1926336"/>
            <a:ext cx="4991100" cy="4641514"/>
          </a:xfrm>
        </p:spPr>
        <p:txBody>
          <a:bodyPr/>
          <a:lstStyle/>
          <a:p>
            <a:pPr>
              <a:lnSpc>
                <a:spcPct val="100000"/>
              </a:lnSpc>
            </a:pPr>
            <a:r>
              <a:rPr lang="de-DE" sz="2000" dirty="0"/>
              <a:t>Bei der Umsetzung der Physiognomie von Menschen hat die KI oft Schwierigkeiten. In diesem Fall sieht man beim Heranzoomen, dass das Gesicht nicht gut ausgearbeitet ist.</a:t>
            </a:r>
          </a:p>
          <a:p>
            <a:pPr>
              <a:lnSpc>
                <a:spcPct val="100000"/>
              </a:lnSpc>
            </a:pPr>
            <a:r>
              <a:rPr lang="de-DE" sz="2000" dirty="0"/>
              <a:t>Allerdings lernt die KI jedes Mal, wenn sie benutzt wird, und wird zunehmend besser. Die neusten Versionen der Bildgeneratoren sind schon deutlich besser als ihre Vorgänger.</a:t>
            </a:r>
          </a:p>
          <a:p>
            <a:pPr>
              <a:lnSpc>
                <a:spcPct val="100000"/>
              </a:lnSpc>
            </a:pPr>
            <a:r>
              <a:rPr lang="de-DE" sz="1800" dirty="0"/>
              <a:t>Bild erzeugt mit dem KI-Bildgenerator von </a:t>
            </a:r>
            <a:r>
              <a:rPr lang="de-DE" sz="1800" dirty="0" err="1"/>
              <a:t>Canva</a:t>
            </a:r>
            <a:endParaRPr lang="de-DE" sz="1800" dirty="0"/>
          </a:p>
        </p:txBody>
      </p:sp>
      <p:pic>
        <p:nvPicPr>
          <p:cNvPr id="3" name="Grafik 2">
            <a:extLst>
              <a:ext uri="{FF2B5EF4-FFF2-40B4-BE49-F238E27FC236}">
                <a16:creationId xmlns:a16="http://schemas.microsoft.com/office/drawing/2014/main" id="{DC363920-F342-D681-B63C-3362C2F557BA}"/>
              </a:ext>
            </a:extLst>
          </p:cNvPr>
          <p:cNvPicPr>
            <a:picLocks noChangeAspect="1"/>
          </p:cNvPicPr>
          <p:nvPr/>
        </p:nvPicPr>
        <p:blipFill>
          <a:blip r:embed="rId2"/>
          <a:stretch>
            <a:fillRect/>
          </a:stretch>
        </p:blipFill>
        <p:spPr>
          <a:xfrm>
            <a:off x="1499158" y="1213387"/>
            <a:ext cx="5244542" cy="5244542"/>
          </a:xfrm>
          <a:prstGeom prst="rect">
            <a:avLst/>
          </a:prstGeom>
        </p:spPr>
      </p:pic>
      <p:sp>
        <p:nvSpPr>
          <p:cNvPr id="4" name="Textfeld 3">
            <a:extLst>
              <a:ext uri="{FF2B5EF4-FFF2-40B4-BE49-F238E27FC236}">
                <a16:creationId xmlns:a16="http://schemas.microsoft.com/office/drawing/2014/main" id="{56AFFAF7-9A40-EEBA-B447-08B30D33B9E0}"/>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129033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E1DAED24-A679-C946-81FE-A15DBBD2E97C}"/>
              </a:ext>
            </a:extLst>
          </p:cNvPr>
          <p:cNvSpPr>
            <a:spLocks noGrp="1"/>
          </p:cNvSpPr>
          <p:nvPr>
            <p:ph type="title"/>
          </p:nvPr>
        </p:nvSpPr>
        <p:spPr>
          <a:xfrm>
            <a:off x="645670" y="400071"/>
            <a:ext cx="8061008" cy="935904"/>
          </a:xfrm>
        </p:spPr>
        <p:txBody>
          <a:bodyPr/>
          <a:lstStyle/>
          <a:p>
            <a:r>
              <a:rPr lang="de-DE" sz="2400" dirty="0"/>
              <a:t>Prompt: Foto eines Mädchens in grünem Mantel, das an einem Regentag einen blauen Regenschirm hält.</a:t>
            </a:r>
          </a:p>
        </p:txBody>
      </p:sp>
      <p:sp>
        <p:nvSpPr>
          <p:cNvPr id="16" name="Inhaltsplatzhalter 15">
            <a:extLst>
              <a:ext uri="{FF2B5EF4-FFF2-40B4-BE49-F238E27FC236}">
                <a16:creationId xmlns:a16="http://schemas.microsoft.com/office/drawing/2014/main" id="{DA603322-36D1-C448-8925-6C645D80DFAA}"/>
              </a:ext>
            </a:extLst>
          </p:cNvPr>
          <p:cNvSpPr>
            <a:spLocks noGrp="1"/>
          </p:cNvSpPr>
          <p:nvPr>
            <p:ph idx="1"/>
          </p:nvPr>
        </p:nvSpPr>
        <p:spPr>
          <a:xfrm>
            <a:off x="1607971" y="5279820"/>
            <a:ext cx="10003004" cy="2044905"/>
          </a:xfrm>
        </p:spPr>
        <p:txBody>
          <a:bodyPr/>
          <a:lstStyle/>
          <a:p>
            <a:pPr>
              <a:lnSpc>
                <a:spcPct val="100000"/>
              </a:lnSpc>
            </a:pPr>
            <a:r>
              <a:rPr lang="de-DE" sz="2000" dirty="0"/>
              <a:t>Auf den ersten Blick sehen diese Bilder gut aus, aber wenn man die Hände und Augen genauer betrachtet, stellt man fest, dass KI immer noch Schwierigkeiten mit diesen Merkmalen hat. Aber auch hierbei gibt es deutliche Fortschritte.</a:t>
            </a:r>
          </a:p>
          <a:p>
            <a:pPr>
              <a:lnSpc>
                <a:spcPct val="100000"/>
              </a:lnSpc>
            </a:pPr>
            <a:r>
              <a:rPr lang="de-DE" sz="1800" dirty="0"/>
              <a:t>Bild erzeugt mit dem KI-Bildgenerator von </a:t>
            </a:r>
            <a:r>
              <a:rPr lang="de-DE" sz="1800" dirty="0" err="1"/>
              <a:t>Canva</a:t>
            </a:r>
            <a:endParaRPr lang="de-DE" sz="1800" dirty="0"/>
          </a:p>
        </p:txBody>
      </p:sp>
      <p:pic>
        <p:nvPicPr>
          <p:cNvPr id="4" name="Grafik 3">
            <a:extLst>
              <a:ext uri="{FF2B5EF4-FFF2-40B4-BE49-F238E27FC236}">
                <a16:creationId xmlns:a16="http://schemas.microsoft.com/office/drawing/2014/main" id="{8D2CF897-7FFD-F467-3FA2-20F8F14D98EF}"/>
              </a:ext>
            </a:extLst>
          </p:cNvPr>
          <p:cNvPicPr>
            <a:picLocks noChangeAspect="1"/>
          </p:cNvPicPr>
          <p:nvPr/>
        </p:nvPicPr>
        <p:blipFill>
          <a:blip r:embed="rId2"/>
          <a:stretch>
            <a:fillRect/>
          </a:stretch>
        </p:blipFill>
        <p:spPr>
          <a:xfrm>
            <a:off x="1321415" y="1321953"/>
            <a:ext cx="8184535" cy="3957867"/>
          </a:xfrm>
          <a:prstGeom prst="rect">
            <a:avLst/>
          </a:prstGeom>
        </p:spPr>
      </p:pic>
      <p:sp>
        <p:nvSpPr>
          <p:cNvPr id="3" name="Textfeld 2">
            <a:extLst>
              <a:ext uri="{FF2B5EF4-FFF2-40B4-BE49-F238E27FC236}">
                <a16:creationId xmlns:a16="http://schemas.microsoft.com/office/drawing/2014/main" id="{EC8F8156-D582-ED62-0462-B7EDA0986BC2}"/>
              </a:ext>
            </a:extLst>
          </p:cNvPr>
          <p:cNvSpPr txBox="1"/>
          <p:nvPr/>
        </p:nvSpPr>
        <p:spPr>
          <a:xfrm>
            <a:off x="9696451" y="270340"/>
            <a:ext cx="2495549" cy="830997"/>
          </a:xfrm>
          <a:prstGeom prst="rect">
            <a:avLst/>
          </a:prstGeom>
          <a:noFill/>
        </p:spPr>
        <p:txBody>
          <a:bodyPr wrap="square" rtlCol="0">
            <a:spAutoFit/>
          </a:bodyPr>
          <a:lstStyle/>
          <a:p>
            <a:r>
              <a:rPr lang="de-DE" sz="2400" b="1" dirty="0">
                <a:solidFill>
                  <a:schemeClr val="bg1"/>
                </a:solidFill>
              </a:rPr>
              <a:t>Beispiele KI-generierter Bilder</a:t>
            </a:r>
          </a:p>
        </p:txBody>
      </p:sp>
    </p:spTree>
    <p:extLst>
      <p:ext uri="{BB962C8B-B14F-4D97-AF65-F5344CB8AC3E}">
        <p14:creationId xmlns:p14="http://schemas.microsoft.com/office/powerpoint/2010/main" val="1788235517"/>
      </p:ext>
    </p:extLst>
  </p:cSld>
  <p:clrMapOvr>
    <a:masterClrMapping/>
  </p:clrMapOvr>
</p:sld>
</file>

<file path=ppt/theme/theme1.xml><?xml version="1.0" encoding="utf-8"?>
<a:theme xmlns:a="http://schemas.openxmlformats.org/drawingml/2006/main" name="Office">
  <a:themeElements>
    <a:clrScheme name="Science on Stage 1">
      <a:dk1>
        <a:srgbClr val="052850"/>
      </a:dk1>
      <a:lt1>
        <a:srgbClr val="FFFFFF"/>
      </a:lt1>
      <a:dk2>
        <a:srgbClr val="6192C0"/>
      </a:dk2>
      <a:lt2>
        <a:srgbClr val="E9F3FF"/>
      </a:lt2>
      <a:accent1>
        <a:srgbClr val="FABB14"/>
      </a:accent1>
      <a:accent2>
        <a:srgbClr val="95C11F"/>
      </a:accent2>
      <a:accent3>
        <a:srgbClr val="EF7D00"/>
      </a:accent3>
      <a:accent4>
        <a:srgbClr val="009ED3"/>
      </a:accent4>
      <a:accent5>
        <a:srgbClr val="B83844"/>
      </a:accent5>
      <a:accent6>
        <a:srgbClr val="2A61A0"/>
      </a:accent6>
      <a:hlink>
        <a:srgbClr val="052850"/>
      </a:hlink>
      <a:folHlink>
        <a:srgbClr val="05285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Words>
  <Application>Microsoft Office PowerPoint</Application>
  <PresentationFormat>Breitbild</PresentationFormat>
  <Paragraphs>28</Paragraphs>
  <Slides>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Systemschrift Normal</vt:lpstr>
      <vt:lpstr>Office</vt:lpstr>
      <vt:lpstr>Prompt: Ölgemälde eines weißen Einhorns und eines rosa Kaninchens in einem Zauberwald an einem Sonnentag</vt:lpstr>
      <vt:lpstr>Prompt: Foto einer dunklen Höhle voller glitzernder Edelsteine, die von einem einzelnen Lichtstrahl aus einem Spalt in der Höhlen-decke beleuchtet werden</vt:lpstr>
      <vt:lpstr>Prompt: Ein grüner Comic-Dinosaurier singt bei einem Konzert auf einer Stadionbühne</vt:lpstr>
      <vt:lpstr>Foto eines KI-Roboters</vt:lpstr>
      <vt:lpstr>Prompt: Foto eines leeren Supermarkts mit gut gefüllten Regalen</vt:lpstr>
      <vt:lpstr>Prompt: Foto eines kleinen Jungen in einer blauen Winterjacke, der einen roten Luftballon hält.</vt:lpstr>
      <vt:lpstr>Prompt: Foto eines Mädchens in grünem Mantel, das an einem Regentag einen blauen Regenschirm hält.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Johanna Schwade</cp:lastModifiedBy>
  <cp:revision>68</cp:revision>
  <dcterms:created xsi:type="dcterms:W3CDTF">2021-01-06T08:44:14Z</dcterms:created>
  <dcterms:modified xsi:type="dcterms:W3CDTF">2024-07-24T14:54:32Z</dcterms:modified>
</cp:coreProperties>
</file>