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66" r:id="rId5"/>
    <p:sldId id="269" r:id="rId6"/>
    <p:sldId id="270" r:id="rId7"/>
    <p:sldId id="275" r:id="rId8"/>
    <p:sldId id="276" r:id="rId9"/>
    <p:sldId id="278" r:id="rId10"/>
    <p:sldId id="279" r:id="rId11"/>
    <p:sldId id="280"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605F"/>
    <a:srgbClr val="05284F"/>
    <a:srgbClr val="007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34B7AE-1B6D-43CD-8CC4-184AE32680D2}" v="16" dt="2026-06-02T14:16:53.3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34"/>
    <p:restoredTop sz="94719"/>
  </p:normalViewPr>
  <p:slideViewPr>
    <p:cSldViewPr snapToGrid="0" snapToObjects="1">
      <p:cViewPr varScale="1">
        <p:scale>
          <a:sx n="78" d="100"/>
          <a:sy n="78" d="100"/>
        </p:scale>
        <p:origin x="926" y="67"/>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22AD893A-10A7-9F93-B704-643DB826A6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D0C4206F-C20B-9B38-468B-801E9742E1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6A6F6E-DBE8-D44E-BD30-832D8CD3E4D4}" type="datetimeFigureOut">
              <a:rPr lang="de-DE" smtClean="0"/>
              <a:t>02.06.2026</a:t>
            </a:fld>
            <a:endParaRPr lang="de-DE"/>
          </a:p>
        </p:txBody>
      </p:sp>
      <p:sp>
        <p:nvSpPr>
          <p:cNvPr id="4" name="Fußzeilenplatzhalter 3">
            <a:extLst>
              <a:ext uri="{FF2B5EF4-FFF2-40B4-BE49-F238E27FC236}">
                <a16:creationId xmlns:a16="http://schemas.microsoft.com/office/drawing/2014/main" id="{2315336E-DC37-6956-6BFB-62F0082AB9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07E7F448-55CF-B270-7C25-A2D732DC64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028B25-BA85-3645-A775-85C1C395066C}" type="slidenum">
              <a:rPr lang="de-DE" smtClean="0"/>
              <a:t>‹Nr.›</a:t>
            </a:fld>
            <a:endParaRPr lang="de-DE"/>
          </a:p>
        </p:txBody>
      </p:sp>
    </p:spTree>
    <p:extLst>
      <p:ext uri="{BB962C8B-B14F-4D97-AF65-F5344CB8AC3E}">
        <p14:creationId xmlns:p14="http://schemas.microsoft.com/office/powerpoint/2010/main" val="303108282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8F5D08-090C-C040-928D-90DCD7ADA17C}" type="datetimeFigureOut">
              <a:rPr lang="de-DE" smtClean="0"/>
              <a:t>02.06.2026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C5A14-0135-F848-8810-D07C9D09F3BD}" type="slidenum">
              <a:rPr lang="de-DE" smtClean="0"/>
              <a:t>‹Nr.›</a:t>
            </a:fld>
            <a:endParaRPr lang="de-DE"/>
          </a:p>
        </p:txBody>
      </p:sp>
    </p:spTree>
    <p:extLst>
      <p:ext uri="{BB962C8B-B14F-4D97-AF65-F5344CB8AC3E}">
        <p14:creationId xmlns:p14="http://schemas.microsoft.com/office/powerpoint/2010/main" val="2228825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19" name="Grafik 18">
            <a:extLst>
              <a:ext uri="{FF2B5EF4-FFF2-40B4-BE49-F238E27FC236}">
                <a16:creationId xmlns:a16="http://schemas.microsoft.com/office/drawing/2014/main" id="{4DFA3A53-DECF-8C41-99F4-1C5434C9E5FC}"/>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a:extLst>
              <a:ext uri="{FF2B5EF4-FFF2-40B4-BE49-F238E27FC236}">
                <a16:creationId xmlns:a16="http://schemas.microsoft.com/office/drawing/2014/main" id="{70E24430-F5D4-5247-B205-3A7038DB4E7D}"/>
              </a:ext>
            </a:extLst>
          </p:cNvPr>
          <p:cNvSpPr>
            <a:spLocks noGrp="1"/>
          </p:cNvSpPr>
          <p:nvPr>
            <p:ph type="ctrTitle"/>
          </p:nvPr>
        </p:nvSpPr>
        <p:spPr>
          <a:xfrm>
            <a:off x="862331" y="831528"/>
            <a:ext cx="5991396" cy="2716294"/>
          </a:xfrm>
        </p:spPr>
        <p:txBody>
          <a:bodyPr anchor="b" anchorCtr="0"/>
          <a:lstStyle>
            <a:lvl1pPr algn="l">
              <a:defRPr sz="4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520A4042-6639-DA49-8695-03A5DCAEA049}"/>
              </a:ext>
            </a:extLst>
          </p:cNvPr>
          <p:cNvSpPr>
            <a:spLocks noGrp="1"/>
          </p:cNvSpPr>
          <p:nvPr>
            <p:ph type="subTitle" idx="1"/>
          </p:nvPr>
        </p:nvSpPr>
        <p:spPr>
          <a:xfrm>
            <a:off x="862331" y="3920082"/>
            <a:ext cx="6036193" cy="1383475"/>
          </a:xfrm>
        </p:spPr>
        <p:txBody>
          <a:bodyPr anchor="t"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6" name="Grafik 5">
            <a:extLst>
              <a:ext uri="{FF2B5EF4-FFF2-40B4-BE49-F238E27FC236}">
                <a16:creationId xmlns:a16="http://schemas.microsoft.com/office/drawing/2014/main" id="{008E02E2-0B77-E18F-ED70-D36A4327FFCF}"/>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9566542" y="373671"/>
            <a:ext cx="2127889" cy="1236626"/>
          </a:xfrm>
          <a:prstGeom prst="rect">
            <a:avLst/>
          </a:prstGeom>
        </p:spPr>
      </p:pic>
      <p:sp>
        <p:nvSpPr>
          <p:cNvPr id="7" name="Untertitel 2">
            <a:extLst>
              <a:ext uri="{FF2B5EF4-FFF2-40B4-BE49-F238E27FC236}">
                <a16:creationId xmlns:a16="http://schemas.microsoft.com/office/drawing/2014/main" id="{7253AD5A-13C3-041E-6DAF-F86011CC8DDB}"/>
              </a:ext>
            </a:extLst>
          </p:cNvPr>
          <p:cNvSpPr txBox="1">
            <a:spLocks/>
          </p:cNvSpPr>
          <p:nvPr userDrawn="1"/>
        </p:nvSpPr>
        <p:spPr>
          <a:xfrm>
            <a:off x="862332" y="5769242"/>
            <a:ext cx="3589062" cy="599703"/>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Clr>
                <a:schemeClr val="accent1"/>
              </a:buClr>
              <a:buFont typeface="Systemschrift Normal"/>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Systemschrift Norm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1"/>
              </a:buClr>
              <a:buFont typeface="Systemschrift Norm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1"/>
              </a:buClr>
              <a:buFont typeface="Systemschrift Norm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1"/>
              </a:buClr>
              <a:buFont typeface="Systemschrift Norm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600" dirty="0">
                <a:latin typeface="Aptos" panose="020B0004020202020204" pitchFamily="34" charset="0"/>
              </a:rPr>
              <a:t>Entnommen aus</a:t>
            </a:r>
            <a:br>
              <a:rPr lang="de-DE" sz="1600" dirty="0">
                <a:latin typeface="Aptos" panose="020B0004020202020204" pitchFamily="34" charset="0"/>
              </a:rPr>
            </a:br>
            <a:r>
              <a:rPr lang="de-DE" sz="1600" b="1" dirty="0">
                <a:latin typeface="Aptos" panose="020B0004020202020204" pitchFamily="34" charset="0"/>
              </a:rPr>
              <a:t>QUANTENCOMPUTING IM </a:t>
            </a:r>
            <a:br>
              <a:rPr lang="de-DE" sz="1600" b="1" dirty="0">
                <a:latin typeface="Aptos" panose="020B0004020202020204" pitchFamily="34" charset="0"/>
              </a:rPr>
            </a:br>
            <a:r>
              <a:rPr lang="de-DE" sz="1600" b="1" dirty="0">
                <a:latin typeface="Aptos" panose="020B0004020202020204" pitchFamily="34" charset="0"/>
              </a:rPr>
              <a:t>MINT-UNTERRICHT</a:t>
            </a:r>
          </a:p>
        </p:txBody>
      </p:sp>
    </p:spTree>
    <p:extLst>
      <p:ext uri="{BB962C8B-B14F-4D97-AF65-F5344CB8AC3E}">
        <p14:creationId xmlns:p14="http://schemas.microsoft.com/office/powerpoint/2010/main" val="2475246954"/>
      </p:ext>
    </p:extLst>
  </p:cSld>
  <p:clrMapOvr>
    <a:masterClrMapping/>
  </p:clrMapOvr>
  <p:extLst>
    <p:ext uri="{DCECCB84-F9BA-43D5-87BE-67443E8EF086}">
      <p15:sldGuideLst xmlns:p15="http://schemas.microsoft.com/office/powerpoint/2012/main">
        <p15:guide id="1" pos="70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Leer AMAZON">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26557F8A-1CB4-7065-0090-7E2B39ADA277}"/>
              </a:ext>
            </a:extLst>
          </p:cNvPr>
          <p:cNvGrpSpPr/>
          <p:nvPr userDrawn="1"/>
        </p:nvGrpSpPr>
        <p:grpSpPr>
          <a:xfrm>
            <a:off x="644399" y="6052457"/>
            <a:ext cx="1782930" cy="613922"/>
            <a:chOff x="9548914" y="5555733"/>
            <a:chExt cx="2171702" cy="747789"/>
          </a:xfrm>
        </p:grpSpPr>
        <p:pic>
          <p:nvPicPr>
            <p:cNvPr id="3" name="Grafik 2">
              <a:extLst>
                <a:ext uri="{FF2B5EF4-FFF2-40B4-BE49-F238E27FC236}">
                  <a16:creationId xmlns:a16="http://schemas.microsoft.com/office/drawing/2014/main" id="{F5AA36E0-F5FE-3F8D-3547-30E05E3DD80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548914" y="5749045"/>
              <a:ext cx="2171702" cy="554477"/>
            </a:xfrm>
            <a:prstGeom prst="rect">
              <a:avLst/>
            </a:prstGeom>
          </p:spPr>
        </p:pic>
        <p:sp>
          <p:nvSpPr>
            <p:cNvPr id="5" name="Textfeld 4">
              <a:extLst>
                <a:ext uri="{FF2B5EF4-FFF2-40B4-BE49-F238E27FC236}">
                  <a16:creationId xmlns:a16="http://schemas.microsoft.com/office/drawing/2014/main" id="{08A805EB-E1A5-4D89-803C-E025D3E8CCDF}"/>
                </a:ext>
              </a:extLst>
            </p:cNvPr>
            <p:cNvSpPr txBox="1"/>
            <p:nvPr userDrawn="1"/>
          </p:nvSpPr>
          <p:spPr>
            <a:xfrm>
              <a:off x="9556573" y="5555733"/>
              <a:ext cx="1624239" cy="131211"/>
            </a:xfrm>
            <a:prstGeom prst="rect">
              <a:avLst/>
            </a:prstGeom>
            <a:noFill/>
          </p:spPr>
          <p:txBody>
            <a:bodyPr wrap="square" lIns="0" tIns="0" rIns="0" bIns="0">
              <a:spAutoFit/>
            </a:bodyPr>
            <a:lstStyle/>
            <a:p>
              <a:r>
                <a:rPr lang="de-DE" sz="700" b="0" i="0" u="none" strike="noStrike" dirty="0">
                  <a:solidFill>
                    <a:srgbClr val="60605F"/>
                  </a:solidFill>
                  <a:effectLst/>
                  <a:latin typeface="Aptos" panose="020B0004020202020204" pitchFamily="34" charset="0"/>
                </a:rPr>
                <a:t>ERMÖGLICHT DURCH</a:t>
              </a:r>
            </a:p>
          </p:txBody>
        </p:sp>
      </p:grpSp>
    </p:spTree>
    <p:extLst>
      <p:ext uri="{BB962C8B-B14F-4D97-AF65-F5344CB8AC3E}">
        <p14:creationId xmlns:p14="http://schemas.microsoft.com/office/powerpoint/2010/main" val="90413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182B1F4-A507-524A-B617-CA90BA3C3EE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itel 3">
            <a:extLst>
              <a:ext uri="{FF2B5EF4-FFF2-40B4-BE49-F238E27FC236}">
                <a16:creationId xmlns:a16="http://schemas.microsoft.com/office/drawing/2014/main" id="{8F5E351F-5D43-E38A-F319-3B328577C63D}"/>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3979998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966B54-7111-3545-8DCE-C2A015162D37}"/>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FED646B1-5971-B949-9F1C-28155ACEB17F}"/>
              </a:ext>
            </a:extLst>
          </p:cNvPr>
          <p:cNvSpPr>
            <a:spLocks noGrp="1"/>
          </p:cNvSpPr>
          <p:nvPr>
            <p:ph sz="half" idx="1"/>
          </p:nvPr>
        </p:nvSpPr>
        <p:spPr>
          <a:xfrm>
            <a:off x="645670" y="1844675"/>
            <a:ext cx="5098112" cy="44021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a:extLst>
              <a:ext uri="{FF2B5EF4-FFF2-40B4-BE49-F238E27FC236}">
                <a16:creationId xmlns:a16="http://schemas.microsoft.com/office/drawing/2014/main" id="{5936947A-998D-E646-B409-BC7AC51EB4DE}"/>
              </a:ext>
            </a:extLst>
          </p:cNvPr>
          <p:cNvSpPr>
            <a:spLocks noGrp="1"/>
          </p:cNvSpPr>
          <p:nvPr>
            <p:ph sz="half" idx="13"/>
          </p:nvPr>
        </p:nvSpPr>
        <p:spPr>
          <a:xfrm>
            <a:off x="6179488" y="1844675"/>
            <a:ext cx="5098112" cy="44021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853644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4E1EBC-C9B9-5C4A-9A12-C34E2E34B60D}"/>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914502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7306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1_Titelfolie Förderer">
    <p:spTree>
      <p:nvGrpSpPr>
        <p:cNvPr id="1" name=""/>
        <p:cNvGrpSpPr/>
        <p:nvPr/>
      </p:nvGrpSpPr>
      <p:grpSpPr>
        <a:xfrm>
          <a:off x="0" y="0"/>
          <a:ext cx="0" cy="0"/>
          <a:chOff x="0" y="0"/>
          <a:chExt cx="0" cy="0"/>
        </a:xfrm>
      </p:grpSpPr>
      <p:pic>
        <p:nvPicPr>
          <p:cNvPr id="19" name="Grafik 18">
            <a:extLst>
              <a:ext uri="{FF2B5EF4-FFF2-40B4-BE49-F238E27FC236}">
                <a16:creationId xmlns:a16="http://schemas.microsoft.com/office/drawing/2014/main" id="{4DFA3A53-DECF-8C41-99F4-1C5434C9E5FC}"/>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a:extLst>
              <a:ext uri="{FF2B5EF4-FFF2-40B4-BE49-F238E27FC236}">
                <a16:creationId xmlns:a16="http://schemas.microsoft.com/office/drawing/2014/main" id="{70E24430-F5D4-5247-B205-3A7038DB4E7D}"/>
              </a:ext>
            </a:extLst>
          </p:cNvPr>
          <p:cNvSpPr>
            <a:spLocks noGrp="1"/>
          </p:cNvSpPr>
          <p:nvPr>
            <p:ph type="ctrTitle"/>
          </p:nvPr>
        </p:nvSpPr>
        <p:spPr>
          <a:xfrm>
            <a:off x="862331" y="831528"/>
            <a:ext cx="5991396" cy="2716294"/>
          </a:xfrm>
        </p:spPr>
        <p:txBody>
          <a:bodyPr anchor="b" anchorCtr="0"/>
          <a:lstStyle>
            <a:lvl1pPr algn="l">
              <a:defRPr sz="4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520A4042-6639-DA49-8695-03A5DCAEA049}"/>
              </a:ext>
            </a:extLst>
          </p:cNvPr>
          <p:cNvSpPr>
            <a:spLocks noGrp="1"/>
          </p:cNvSpPr>
          <p:nvPr>
            <p:ph type="subTitle" idx="1"/>
          </p:nvPr>
        </p:nvSpPr>
        <p:spPr>
          <a:xfrm>
            <a:off x="862331" y="3920082"/>
            <a:ext cx="6036193" cy="1383475"/>
          </a:xfrm>
        </p:spPr>
        <p:txBody>
          <a:bodyPr anchor="t"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6" name="Grafik 5">
            <a:extLst>
              <a:ext uri="{FF2B5EF4-FFF2-40B4-BE49-F238E27FC236}">
                <a16:creationId xmlns:a16="http://schemas.microsoft.com/office/drawing/2014/main" id="{008E02E2-0B77-E18F-ED70-D36A4327FFCF}"/>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9566542" y="373671"/>
            <a:ext cx="2127889" cy="1236626"/>
          </a:xfrm>
          <a:prstGeom prst="rect">
            <a:avLst/>
          </a:prstGeom>
        </p:spPr>
      </p:pic>
      <p:sp>
        <p:nvSpPr>
          <p:cNvPr id="7" name="Untertitel 2">
            <a:extLst>
              <a:ext uri="{FF2B5EF4-FFF2-40B4-BE49-F238E27FC236}">
                <a16:creationId xmlns:a16="http://schemas.microsoft.com/office/drawing/2014/main" id="{7253AD5A-13C3-041E-6DAF-F86011CC8DDB}"/>
              </a:ext>
            </a:extLst>
          </p:cNvPr>
          <p:cNvSpPr txBox="1">
            <a:spLocks/>
          </p:cNvSpPr>
          <p:nvPr userDrawn="1"/>
        </p:nvSpPr>
        <p:spPr>
          <a:xfrm>
            <a:off x="862332" y="5769242"/>
            <a:ext cx="3589062" cy="599703"/>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Clr>
                <a:schemeClr val="accent1"/>
              </a:buClr>
              <a:buFont typeface="Systemschrift Normal"/>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Systemschrift Norm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1"/>
              </a:buClr>
              <a:buFont typeface="Systemschrift Norm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1"/>
              </a:buClr>
              <a:buFont typeface="Systemschrift Norm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1"/>
              </a:buClr>
              <a:buFont typeface="Systemschrift Norm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600" dirty="0">
                <a:latin typeface="Aptos" panose="020B0004020202020204" pitchFamily="34" charset="0"/>
              </a:rPr>
              <a:t>Entnommen aus</a:t>
            </a:r>
            <a:br>
              <a:rPr lang="de-DE" sz="1600" dirty="0">
                <a:latin typeface="Aptos" panose="020B0004020202020204" pitchFamily="34" charset="0"/>
              </a:rPr>
            </a:br>
            <a:r>
              <a:rPr lang="de-DE" sz="1600" b="1" dirty="0">
                <a:latin typeface="Aptos" panose="020B0004020202020204" pitchFamily="34" charset="0"/>
              </a:rPr>
              <a:t>QUANTENCOMPUTING IM </a:t>
            </a:r>
            <a:br>
              <a:rPr lang="de-DE" sz="1600" b="1" dirty="0">
                <a:latin typeface="Aptos" panose="020B0004020202020204" pitchFamily="34" charset="0"/>
              </a:rPr>
            </a:br>
            <a:r>
              <a:rPr lang="de-DE" sz="1600" b="1" dirty="0">
                <a:latin typeface="Aptos" panose="020B0004020202020204" pitchFamily="34" charset="0"/>
              </a:rPr>
              <a:t>MINT-UNTERRICHT</a:t>
            </a:r>
          </a:p>
        </p:txBody>
      </p:sp>
      <p:grpSp>
        <p:nvGrpSpPr>
          <p:cNvPr id="9" name="Gruppieren 8">
            <a:extLst>
              <a:ext uri="{FF2B5EF4-FFF2-40B4-BE49-F238E27FC236}">
                <a16:creationId xmlns:a16="http://schemas.microsoft.com/office/drawing/2014/main" id="{8A42624B-EF67-E4C7-0A3B-63E9CC5F54AA}"/>
              </a:ext>
            </a:extLst>
          </p:cNvPr>
          <p:cNvGrpSpPr/>
          <p:nvPr userDrawn="1"/>
        </p:nvGrpSpPr>
        <p:grpSpPr>
          <a:xfrm>
            <a:off x="9548914" y="5555733"/>
            <a:ext cx="2171702" cy="747789"/>
            <a:chOff x="9548914" y="5555733"/>
            <a:chExt cx="2171702" cy="747789"/>
          </a:xfrm>
        </p:grpSpPr>
        <p:pic>
          <p:nvPicPr>
            <p:cNvPr id="5" name="Grafik 4">
              <a:extLst>
                <a:ext uri="{FF2B5EF4-FFF2-40B4-BE49-F238E27FC236}">
                  <a16:creationId xmlns:a16="http://schemas.microsoft.com/office/drawing/2014/main" id="{0EC692B9-E3E0-97E0-50CB-B8B1C36FAEA5}"/>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9548914" y="5749045"/>
              <a:ext cx="2171702" cy="554477"/>
            </a:xfrm>
            <a:prstGeom prst="rect">
              <a:avLst/>
            </a:prstGeom>
          </p:spPr>
        </p:pic>
        <p:sp>
          <p:nvSpPr>
            <p:cNvPr id="8" name="Textfeld 7">
              <a:extLst>
                <a:ext uri="{FF2B5EF4-FFF2-40B4-BE49-F238E27FC236}">
                  <a16:creationId xmlns:a16="http://schemas.microsoft.com/office/drawing/2014/main" id="{C60CF847-C194-2CC8-7E44-DE99450CFB77}"/>
                </a:ext>
              </a:extLst>
            </p:cNvPr>
            <p:cNvSpPr txBox="1"/>
            <p:nvPr userDrawn="1"/>
          </p:nvSpPr>
          <p:spPr>
            <a:xfrm>
              <a:off x="9556573" y="5555733"/>
              <a:ext cx="1624239" cy="138499"/>
            </a:xfrm>
            <a:prstGeom prst="rect">
              <a:avLst/>
            </a:prstGeom>
            <a:noFill/>
          </p:spPr>
          <p:txBody>
            <a:bodyPr wrap="square" lIns="0" tIns="0" rIns="0" bIns="0">
              <a:spAutoFit/>
            </a:bodyPr>
            <a:lstStyle/>
            <a:p>
              <a:r>
                <a:rPr lang="de-DE" sz="900" b="0" i="0" u="none" strike="noStrike" dirty="0">
                  <a:solidFill>
                    <a:srgbClr val="000000"/>
                  </a:solidFill>
                  <a:effectLst/>
                  <a:latin typeface="Aptos" panose="020B0004020202020204" pitchFamily="34" charset="0"/>
                </a:rPr>
                <a:t>ERMÖGLICHT DURCH</a:t>
              </a:r>
              <a:endParaRPr lang="en-GB" sz="900" dirty="0">
                <a:solidFill>
                  <a:srgbClr val="60605F"/>
                </a:solidFill>
              </a:endParaRPr>
            </a:p>
          </p:txBody>
        </p:sp>
      </p:grpSp>
    </p:spTree>
    <p:extLst>
      <p:ext uri="{BB962C8B-B14F-4D97-AF65-F5344CB8AC3E}">
        <p14:creationId xmlns:p14="http://schemas.microsoft.com/office/powerpoint/2010/main" val="805056681"/>
      </p:ext>
    </p:extLst>
  </p:cSld>
  <p:clrMapOvr>
    <a:masterClrMapping/>
  </p:clrMapOvr>
  <p:extLst>
    <p:ext uri="{DCECCB84-F9BA-43D5-87BE-67443E8EF086}">
      <p15:sldGuideLst xmlns:p15="http://schemas.microsoft.com/office/powerpoint/2012/main">
        <p15:guide id="1" pos="70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el und Inhalt Förder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798AAB-3F16-494D-B104-3A451F647EEF}"/>
              </a:ext>
            </a:extLst>
          </p:cNvPr>
          <p:cNvSpPr>
            <a:spLocks noGrp="1"/>
          </p:cNvSpPr>
          <p:nvPr>
            <p:ph type="title"/>
          </p:nvPr>
        </p:nvSpPr>
        <p:spPr/>
        <p:txBody>
          <a:bodyPr/>
          <a:lstStyle>
            <a:lvl1pPr>
              <a:defRPr>
                <a:solidFill>
                  <a:srgbClr val="05284F"/>
                </a:solidFill>
              </a:defRPr>
            </a:lvl1pPr>
          </a:lstStyle>
          <a:p>
            <a:r>
              <a:rPr lang="de-DE" dirty="0"/>
              <a:t>Mastertitelformat bearbeiten</a:t>
            </a:r>
          </a:p>
        </p:txBody>
      </p:sp>
      <p:sp>
        <p:nvSpPr>
          <p:cNvPr id="3" name="Inhaltsplatzhalter 2">
            <a:extLst>
              <a:ext uri="{FF2B5EF4-FFF2-40B4-BE49-F238E27FC236}">
                <a16:creationId xmlns:a16="http://schemas.microsoft.com/office/drawing/2014/main" id="{E182B1F4-A507-524A-B617-CA90BA3C3EE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grpSp>
        <p:nvGrpSpPr>
          <p:cNvPr id="8" name="Gruppieren 7">
            <a:extLst>
              <a:ext uri="{FF2B5EF4-FFF2-40B4-BE49-F238E27FC236}">
                <a16:creationId xmlns:a16="http://schemas.microsoft.com/office/drawing/2014/main" id="{375F3B37-813E-1E73-E3EE-5D32E42D7014}"/>
              </a:ext>
            </a:extLst>
          </p:cNvPr>
          <p:cNvGrpSpPr/>
          <p:nvPr userDrawn="1"/>
        </p:nvGrpSpPr>
        <p:grpSpPr>
          <a:xfrm>
            <a:off x="644399" y="6052457"/>
            <a:ext cx="1782930" cy="613922"/>
            <a:chOff x="9548914" y="5555733"/>
            <a:chExt cx="2171702" cy="747789"/>
          </a:xfrm>
        </p:grpSpPr>
        <p:pic>
          <p:nvPicPr>
            <p:cNvPr id="9" name="Grafik 8">
              <a:extLst>
                <a:ext uri="{FF2B5EF4-FFF2-40B4-BE49-F238E27FC236}">
                  <a16:creationId xmlns:a16="http://schemas.microsoft.com/office/drawing/2014/main" id="{E2C8425A-77F3-B19B-F011-76049FBE8EB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548914" y="5749045"/>
              <a:ext cx="2171702" cy="554477"/>
            </a:xfrm>
            <a:prstGeom prst="rect">
              <a:avLst/>
            </a:prstGeom>
          </p:spPr>
        </p:pic>
        <p:sp>
          <p:nvSpPr>
            <p:cNvPr id="10" name="Textfeld 9">
              <a:extLst>
                <a:ext uri="{FF2B5EF4-FFF2-40B4-BE49-F238E27FC236}">
                  <a16:creationId xmlns:a16="http://schemas.microsoft.com/office/drawing/2014/main" id="{9922077B-A540-D318-28B8-93A43D79B103}"/>
                </a:ext>
              </a:extLst>
            </p:cNvPr>
            <p:cNvSpPr txBox="1"/>
            <p:nvPr userDrawn="1"/>
          </p:nvSpPr>
          <p:spPr>
            <a:xfrm>
              <a:off x="9556573" y="5555733"/>
              <a:ext cx="1624239" cy="131211"/>
            </a:xfrm>
            <a:prstGeom prst="rect">
              <a:avLst/>
            </a:prstGeom>
            <a:noFill/>
          </p:spPr>
          <p:txBody>
            <a:bodyPr wrap="square" lIns="0" tIns="0" rIns="0" bIns="0">
              <a:spAutoFit/>
            </a:bodyPr>
            <a:lstStyle/>
            <a:p>
              <a:r>
                <a:rPr lang="de-DE" sz="700" b="0" i="0" u="none" strike="noStrike" dirty="0">
                  <a:solidFill>
                    <a:srgbClr val="60605F"/>
                  </a:solidFill>
                  <a:effectLst/>
                  <a:latin typeface="Aptos" panose="020B0004020202020204" pitchFamily="34" charset="0"/>
                </a:rPr>
                <a:t>ERMÖGLICHT DURCH</a:t>
              </a:r>
            </a:p>
          </p:txBody>
        </p:sp>
      </p:grpSp>
    </p:spTree>
    <p:extLst>
      <p:ext uri="{BB962C8B-B14F-4D97-AF65-F5344CB8AC3E}">
        <p14:creationId xmlns:p14="http://schemas.microsoft.com/office/powerpoint/2010/main" val="4068437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Zwei Inhalte AMAZ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966B54-7111-3545-8DCE-C2A015162D37}"/>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FED646B1-5971-B949-9F1C-28155ACEB17F}"/>
              </a:ext>
            </a:extLst>
          </p:cNvPr>
          <p:cNvSpPr>
            <a:spLocks noGrp="1"/>
          </p:cNvSpPr>
          <p:nvPr>
            <p:ph sz="half" idx="1"/>
          </p:nvPr>
        </p:nvSpPr>
        <p:spPr>
          <a:xfrm>
            <a:off x="645670" y="1844675"/>
            <a:ext cx="5098112" cy="44021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a:extLst>
              <a:ext uri="{FF2B5EF4-FFF2-40B4-BE49-F238E27FC236}">
                <a16:creationId xmlns:a16="http://schemas.microsoft.com/office/drawing/2014/main" id="{5936947A-998D-E646-B409-BC7AC51EB4DE}"/>
              </a:ext>
            </a:extLst>
          </p:cNvPr>
          <p:cNvSpPr>
            <a:spLocks noGrp="1"/>
          </p:cNvSpPr>
          <p:nvPr>
            <p:ph sz="half" idx="13"/>
          </p:nvPr>
        </p:nvSpPr>
        <p:spPr>
          <a:xfrm>
            <a:off x="6179488" y="1844675"/>
            <a:ext cx="5098112" cy="44021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4" name="Gruppieren 3">
            <a:extLst>
              <a:ext uri="{FF2B5EF4-FFF2-40B4-BE49-F238E27FC236}">
                <a16:creationId xmlns:a16="http://schemas.microsoft.com/office/drawing/2014/main" id="{988DFFE0-A604-5600-7C19-169C5F86722C}"/>
              </a:ext>
            </a:extLst>
          </p:cNvPr>
          <p:cNvGrpSpPr/>
          <p:nvPr userDrawn="1"/>
        </p:nvGrpSpPr>
        <p:grpSpPr>
          <a:xfrm>
            <a:off x="644399" y="6052457"/>
            <a:ext cx="1782930" cy="613922"/>
            <a:chOff x="9548914" y="5555733"/>
            <a:chExt cx="2171702" cy="747789"/>
          </a:xfrm>
        </p:grpSpPr>
        <p:pic>
          <p:nvPicPr>
            <p:cNvPr id="5" name="Grafik 4">
              <a:extLst>
                <a:ext uri="{FF2B5EF4-FFF2-40B4-BE49-F238E27FC236}">
                  <a16:creationId xmlns:a16="http://schemas.microsoft.com/office/drawing/2014/main" id="{916508B2-6B3A-1ED8-2FEE-1546C240460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548914" y="5749045"/>
              <a:ext cx="2171702" cy="554477"/>
            </a:xfrm>
            <a:prstGeom prst="rect">
              <a:avLst/>
            </a:prstGeom>
          </p:spPr>
        </p:pic>
        <p:sp>
          <p:nvSpPr>
            <p:cNvPr id="7" name="Textfeld 6">
              <a:extLst>
                <a:ext uri="{FF2B5EF4-FFF2-40B4-BE49-F238E27FC236}">
                  <a16:creationId xmlns:a16="http://schemas.microsoft.com/office/drawing/2014/main" id="{96E696D4-526C-7063-5C6F-BD7D9930D53E}"/>
                </a:ext>
              </a:extLst>
            </p:cNvPr>
            <p:cNvSpPr txBox="1"/>
            <p:nvPr userDrawn="1"/>
          </p:nvSpPr>
          <p:spPr>
            <a:xfrm>
              <a:off x="9556573" y="5555733"/>
              <a:ext cx="1624239" cy="131211"/>
            </a:xfrm>
            <a:prstGeom prst="rect">
              <a:avLst/>
            </a:prstGeom>
            <a:noFill/>
          </p:spPr>
          <p:txBody>
            <a:bodyPr wrap="square" lIns="0" tIns="0" rIns="0" bIns="0">
              <a:spAutoFit/>
            </a:bodyPr>
            <a:lstStyle/>
            <a:p>
              <a:r>
                <a:rPr lang="de-DE" sz="700" b="0" i="0" u="none" strike="noStrike" dirty="0">
                  <a:solidFill>
                    <a:srgbClr val="60605F"/>
                  </a:solidFill>
                  <a:effectLst/>
                  <a:latin typeface="Aptos" panose="020B0004020202020204" pitchFamily="34" charset="0"/>
                </a:rPr>
                <a:t>ERMÖGLICHT DURCH</a:t>
              </a:r>
            </a:p>
          </p:txBody>
        </p:sp>
      </p:grpSp>
    </p:spTree>
    <p:extLst>
      <p:ext uri="{BB962C8B-B14F-4D97-AF65-F5344CB8AC3E}">
        <p14:creationId xmlns:p14="http://schemas.microsoft.com/office/powerpoint/2010/main" val="8644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Nur Titel AMAZ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4E1EBC-C9B9-5C4A-9A12-C34E2E34B60D}"/>
              </a:ext>
            </a:extLst>
          </p:cNvPr>
          <p:cNvSpPr>
            <a:spLocks noGrp="1"/>
          </p:cNvSpPr>
          <p:nvPr>
            <p:ph type="title"/>
          </p:nvPr>
        </p:nvSpPr>
        <p:spPr/>
        <p:txBody>
          <a:bodyPr/>
          <a:lstStyle/>
          <a:p>
            <a:r>
              <a:rPr lang="de-DE"/>
              <a:t>Mastertitelformat bearbeiten</a:t>
            </a:r>
          </a:p>
        </p:txBody>
      </p:sp>
      <p:grpSp>
        <p:nvGrpSpPr>
          <p:cNvPr id="3" name="Gruppieren 2">
            <a:extLst>
              <a:ext uri="{FF2B5EF4-FFF2-40B4-BE49-F238E27FC236}">
                <a16:creationId xmlns:a16="http://schemas.microsoft.com/office/drawing/2014/main" id="{02B71E11-D4A8-04FC-7052-FD740FF5BD75}"/>
              </a:ext>
            </a:extLst>
          </p:cNvPr>
          <p:cNvGrpSpPr/>
          <p:nvPr userDrawn="1"/>
        </p:nvGrpSpPr>
        <p:grpSpPr>
          <a:xfrm>
            <a:off x="644399" y="6052457"/>
            <a:ext cx="1782930" cy="613922"/>
            <a:chOff x="9548914" y="5555733"/>
            <a:chExt cx="2171702" cy="747789"/>
          </a:xfrm>
        </p:grpSpPr>
        <p:pic>
          <p:nvPicPr>
            <p:cNvPr id="4" name="Grafik 3">
              <a:extLst>
                <a:ext uri="{FF2B5EF4-FFF2-40B4-BE49-F238E27FC236}">
                  <a16:creationId xmlns:a16="http://schemas.microsoft.com/office/drawing/2014/main" id="{9A035BAA-4742-E911-7A9D-E339240F45C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548914" y="5749045"/>
              <a:ext cx="2171702" cy="554477"/>
            </a:xfrm>
            <a:prstGeom prst="rect">
              <a:avLst/>
            </a:prstGeom>
          </p:spPr>
        </p:pic>
        <p:sp>
          <p:nvSpPr>
            <p:cNvPr id="6" name="Textfeld 5">
              <a:extLst>
                <a:ext uri="{FF2B5EF4-FFF2-40B4-BE49-F238E27FC236}">
                  <a16:creationId xmlns:a16="http://schemas.microsoft.com/office/drawing/2014/main" id="{292CBCAF-48CF-5A9A-5825-F31B265674BE}"/>
                </a:ext>
              </a:extLst>
            </p:cNvPr>
            <p:cNvSpPr txBox="1"/>
            <p:nvPr userDrawn="1"/>
          </p:nvSpPr>
          <p:spPr>
            <a:xfrm>
              <a:off x="9556573" y="5555733"/>
              <a:ext cx="1624239" cy="131211"/>
            </a:xfrm>
            <a:prstGeom prst="rect">
              <a:avLst/>
            </a:prstGeom>
            <a:noFill/>
          </p:spPr>
          <p:txBody>
            <a:bodyPr wrap="square" lIns="0" tIns="0" rIns="0" bIns="0">
              <a:spAutoFit/>
            </a:bodyPr>
            <a:lstStyle/>
            <a:p>
              <a:r>
                <a:rPr lang="de-DE" sz="700" b="0" i="0" u="none" strike="noStrike" dirty="0">
                  <a:solidFill>
                    <a:srgbClr val="60605F"/>
                  </a:solidFill>
                  <a:effectLst/>
                  <a:latin typeface="Aptos" panose="020B0004020202020204" pitchFamily="34" charset="0"/>
                </a:rPr>
                <a:t>ERMÖGLICHT DURCH</a:t>
              </a:r>
            </a:p>
          </p:txBody>
        </p:sp>
      </p:grpSp>
    </p:spTree>
    <p:extLst>
      <p:ext uri="{BB962C8B-B14F-4D97-AF65-F5344CB8AC3E}">
        <p14:creationId xmlns:p14="http://schemas.microsoft.com/office/powerpoint/2010/main" val="4244716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77766A1-0820-8C4C-B37C-81745ABD7E3A}"/>
              </a:ext>
            </a:extLst>
          </p:cNvPr>
          <p:cNvSpPr>
            <a:spLocks noGrp="1"/>
          </p:cNvSpPr>
          <p:nvPr>
            <p:ph type="title"/>
          </p:nvPr>
        </p:nvSpPr>
        <p:spPr>
          <a:xfrm>
            <a:off x="645670" y="512747"/>
            <a:ext cx="7872688" cy="922946"/>
          </a:xfrm>
          <a:prstGeom prst="rect">
            <a:avLst/>
          </a:prstGeom>
        </p:spPr>
        <p:txBody>
          <a:bodyPr vert="horz" lIns="0" tIns="0" rIns="0" bIns="0" rtlCol="0" anchor="ctr" anchorCtr="0">
            <a:noAutofit/>
          </a:bodyPr>
          <a:lstStyle/>
          <a:p>
            <a:r>
              <a:rPr lang="de-DE" dirty="0"/>
              <a:t>Mastertitelformat bearbeiten</a:t>
            </a:r>
          </a:p>
        </p:txBody>
      </p:sp>
      <p:sp>
        <p:nvSpPr>
          <p:cNvPr id="3" name="Textplatzhalter 2">
            <a:extLst>
              <a:ext uri="{FF2B5EF4-FFF2-40B4-BE49-F238E27FC236}">
                <a16:creationId xmlns:a16="http://schemas.microsoft.com/office/drawing/2014/main" id="{F00D0FA8-B299-E049-B331-07FC9268D14D}"/>
              </a:ext>
            </a:extLst>
          </p:cNvPr>
          <p:cNvSpPr>
            <a:spLocks noGrp="1"/>
          </p:cNvSpPr>
          <p:nvPr>
            <p:ph type="body" idx="1"/>
          </p:nvPr>
        </p:nvSpPr>
        <p:spPr>
          <a:xfrm>
            <a:off x="655591" y="1555750"/>
            <a:ext cx="10703785" cy="4688934"/>
          </a:xfrm>
          <a:prstGeom prst="rect">
            <a:avLst/>
          </a:prstGeom>
        </p:spPr>
        <p:txBody>
          <a:bodyPr vert="horz" lIns="0" tIns="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Grafik 7">
            <a:extLst>
              <a:ext uri="{FF2B5EF4-FFF2-40B4-BE49-F238E27FC236}">
                <a16:creationId xmlns:a16="http://schemas.microsoft.com/office/drawing/2014/main" id="{41B20FCE-3ADE-E984-96D9-B4AA7AABB817}"/>
              </a:ext>
            </a:extLst>
          </p:cNvPr>
          <p:cNvPicPr>
            <a:picLocks noChangeAspect="1"/>
          </p:cNvPicPr>
          <p:nvPr userDrawn="1"/>
        </p:nvPicPr>
        <p:blipFill>
          <a:blip>
            <a:extLst>
              <a:ext uri="{96DAC541-7B7A-43D3-8B79-37D633B846F1}">
                <asvg:svgBlip xmlns:asvg="http://schemas.microsoft.com/office/drawing/2016/SVG/main" r:embed="rId12"/>
              </a:ext>
            </a:extLst>
          </a:blip>
          <a:srcRect/>
          <a:stretch/>
        </p:blipFill>
        <p:spPr>
          <a:xfrm>
            <a:off x="9991405" y="334485"/>
            <a:ext cx="1895794" cy="1101744"/>
          </a:xfrm>
          <a:prstGeom prst="rect">
            <a:avLst/>
          </a:prstGeom>
        </p:spPr>
      </p:pic>
      <p:pic>
        <p:nvPicPr>
          <p:cNvPr id="4" name="Grafik 3">
            <a:extLst>
              <a:ext uri="{FF2B5EF4-FFF2-40B4-BE49-F238E27FC236}">
                <a16:creationId xmlns:a16="http://schemas.microsoft.com/office/drawing/2014/main" id="{A7A350A3-77FD-F18F-C6D5-CF6B05B9E523}"/>
              </a:ext>
            </a:extLst>
          </p:cNvPr>
          <p:cNvPicPr>
            <a:picLocks noChangeAspect="1"/>
          </p:cNvPicPr>
          <p:nvPr userDrawn="1"/>
        </p:nvPicPr>
        <p:blipFill>
          <a:blip r:embed="rId13"/>
          <a:srcRect l="10169" t="2969"/>
          <a:stretch/>
        </p:blipFill>
        <p:spPr>
          <a:xfrm>
            <a:off x="-1" y="0"/>
            <a:ext cx="547607" cy="5976642"/>
          </a:xfrm>
          <a:prstGeom prst="rect">
            <a:avLst/>
          </a:prstGeom>
        </p:spPr>
      </p:pic>
      <p:pic>
        <p:nvPicPr>
          <p:cNvPr id="11" name="Grafik 10" descr="Ein Bild, das Text, Kreis, Grafiken, Poster enthält.&#10;&#10;KI-generierte Inhalte können fehlerhaft sein.">
            <a:extLst>
              <a:ext uri="{FF2B5EF4-FFF2-40B4-BE49-F238E27FC236}">
                <a16:creationId xmlns:a16="http://schemas.microsoft.com/office/drawing/2014/main" id="{891F7B4F-53E4-8B69-70B2-C94E990C0BAD}"/>
              </a:ext>
            </a:extLst>
          </p:cNvPr>
          <p:cNvPicPr>
            <a:picLocks noChangeAspect="1"/>
          </p:cNvPicPr>
          <p:nvPr userDrawn="1"/>
        </p:nvPicPr>
        <p:blipFill>
          <a:blip r:embed="rId14"/>
          <a:stretch>
            <a:fillRect/>
          </a:stretch>
        </p:blipFill>
        <p:spPr>
          <a:xfrm>
            <a:off x="10272713" y="5350036"/>
            <a:ext cx="1625600" cy="1282700"/>
          </a:xfrm>
          <a:prstGeom prst="rect">
            <a:avLst/>
          </a:prstGeom>
        </p:spPr>
      </p:pic>
    </p:spTree>
    <p:extLst>
      <p:ext uri="{BB962C8B-B14F-4D97-AF65-F5344CB8AC3E}">
        <p14:creationId xmlns:p14="http://schemas.microsoft.com/office/powerpoint/2010/main" val="1623911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61" r:id="rId6"/>
    <p:sldLayoutId id="2147483657" r:id="rId7"/>
    <p:sldLayoutId id="2147483658" r:id="rId8"/>
    <p:sldLayoutId id="2147483659" r:id="rId9"/>
    <p:sldLayoutId id="2147483660" r:id="rId10"/>
  </p:sldLayoutIdLst>
  <p:hf hdr="0" ftr="0" dt="0"/>
  <p:txStyles>
    <p:titleStyle>
      <a:lvl1pPr algn="l" defTabSz="914400" rtl="0" eaLnBrk="1" latinLnBrk="0" hangingPunct="1">
        <a:lnSpc>
          <a:spcPct val="90000"/>
        </a:lnSpc>
        <a:spcBef>
          <a:spcPct val="0"/>
        </a:spcBef>
        <a:buNone/>
        <a:defRPr sz="3200" b="1" kern="1200">
          <a:solidFill>
            <a:srgbClr val="05284F"/>
          </a:solidFill>
          <a:latin typeface="Aptos Display"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FBB600"/>
        </a:buClr>
        <a:buFont typeface="Systemschrift Normal"/>
        <a:buChar char="‣"/>
        <a:defRPr sz="2400" kern="1200">
          <a:solidFill>
            <a:schemeClr val="tx1"/>
          </a:solidFill>
          <a:latin typeface="Aptos" panose="020B0004020202020204" pitchFamily="34" charset="0"/>
          <a:ea typeface="+mn-ea"/>
          <a:cs typeface="+mn-cs"/>
        </a:defRPr>
      </a:lvl1pPr>
      <a:lvl2pPr marL="453600" indent="-228600" algn="l" defTabSz="914400" rtl="0" eaLnBrk="1" latinLnBrk="0" hangingPunct="1">
        <a:lnSpc>
          <a:spcPct val="90000"/>
        </a:lnSpc>
        <a:spcBef>
          <a:spcPts val="500"/>
        </a:spcBef>
        <a:buClr>
          <a:srgbClr val="FBB600"/>
        </a:buClr>
        <a:buFont typeface="Systemschrift Normal"/>
        <a:buChar char="‣"/>
        <a:defRPr sz="2000" kern="1200">
          <a:solidFill>
            <a:schemeClr val="tx1"/>
          </a:solidFill>
          <a:latin typeface="Aptos" panose="020B0004020202020204" pitchFamily="34" charset="0"/>
          <a:ea typeface="+mn-ea"/>
          <a:cs typeface="+mn-cs"/>
        </a:defRPr>
      </a:lvl2pPr>
      <a:lvl3pPr marL="684000" indent="-228600" algn="l" defTabSz="914400" rtl="0" eaLnBrk="1" latinLnBrk="0" hangingPunct="1">
        <a:lnSpc>
          <a:spcPct val="90000"/>
        </a:lnSpc>
        <a:spcBef>
          <a:spcPts val="500"/>
        </a:spcBef>
        <a:buClr>
          <a:srgbClr val="FBB600"/>
        </a:buClr>
        <a:buFont typeface="Systemschrift Normal"/>
        <a:buChar char="‣"/>
        <a:defRPr sz="2000" kern="1200">
          <a:solidFill>
            <a:schemeClr val="tx1"/>
          </a:solidFill>
          <a:latin typeface="Aptos" panose="020B0004020202020204" pitchFamily="34" charset="0"/>
          <a:ea typeface="+mn-ea"/>
          <a:cs typeface="+mn-cs"/>
        </a:defRPr>
      </a:lvl3pPr>
      <a:lvl4pPr marL="914400" indent="-228600" algn="l" defTabSz="914400" rtl="0" eaLnBrk="1" latinLnBrk="0" hangingPunct="1">
        <a:lnSpc>
          <a:spcPct val="90000"/>
        </a:lnSpc>
        <a:spcBef>
          <a:spcPts val="500"/>
        </a:spcBef>
        <a:buClr>
          <a:srgbClr val="FBB600"/>
        </a:buClr>
        <a:buFont typeface="Systemschrift Normal"/>
        <a:buChar char="‣"/>
        <a:defRPr sz="2000" kern="1200">
          <a:solidFill>
            <a:schemeClr val="tx1"/>
          </a:solidFill>
          <a:latin typeface="Aptos" panose="020B0004020202020204" pitchFamily="34" charset="0"/>
          <a:ea typeface="+mn-ea"/>
          <a:cs typeface="+mn-cs"/>
        </a:defRPr>
      </a:lvl4pPr>
      <a:lvl5pPr marL="1137600" indent="-228600" algn="l" defTabSz="914400" rtl="0" eaLnBrk="1" latinLnBrk="0" hangingPunct="1">
        <a:lnSpc>
          <a:spcPct val="90000"/>
        </a:lnSpc>
        <a:spcBef>
          <a:spcPts val="500"/>
        </a:spcBef>
        <a:buClr>
          <a:srgbClr val="FBB600"/>
        </a:buClr>
        <a:buFont typeface="Systemschrift Normal"/>
        <a:buChar char="‣"/>
        <a:defRPr sz="20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4" userDrawn="1">
          <p15:clr>
            <a:srgbClr val="F26B43"/>
          </p15:clr>
        </p15:guide>
        <p15:guide id="2" orient="horz" pos="1162" userDrawn="1">
          <p15:clr>
            <a:srgbClr val="F26B43"/>
          </p15:clr>
        </p15:guide>
        <p15:guide id="3" pos="7157" userDrawn="1">
          <p15:clr>
            <a:srgbClr val="F26B43"/>
          </p15:clr>
        </p15:guide>
        <p15:guide id="4" orient="horz" pos="3935" userDrawn="1">
          <p15:clr>
            <a:srgbClr val="F26B43"/>
          </p15:clr>
        </p15:guide>
        <p15:guide id="5" orient="horz" pos="980" userDrawn="1">
          <p15:clr>
            <a:srgbClr val="F26B43"/>
          </p15:clr>
        </p15:guide>
        <p15:guide id="6" pos="749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DFBB9C-E267-7BFC-7BAE-D7795C16DE80}"/>
              </a:ext>
            </a:extLst>
          </p:cNvPr>
          <p:cNvSpPr>
            <a:spLocks noGrp="1"/>
          </p:cNvSpPr>
          <p:nvPr>
            <p:ph type="ctrTitle"/>
          </p:nvPr>
        </p:nvSpPr>
        <p:spPr>
          <a:xfrm>
            <a:off x="896692" y="1194146"/>
            <a:ext cx="5991396" cy="2716294"/>
          </a:xfrm>
        </p:spPr>
        <p:txBody>
          <a:bodyPr/>
          <a:lstStyle/>
          <a:p>
            <a:r>
              <a:rPr lang="de-DE" dirty="0"/>
              <a:t>Gedankenexperiment: </a:t>
            </a:r>
            <a:r>
              <a:rPr lang="de-DE" sz="4000" dirty="0"/>
              <a:t>der Quantenbomben-Tester von </a:t>
            </a:r>
            <a:r>
              <a:rPr lang="de-DE" sz="4000" dirty="0" err="1"/>
              <a:t>Elitzur</a:t>
            </a:r>
            <a:r>
              <a:rPr lang="de-DE" sz="4000" dirty="0"/>
              <a:t> und </a:t>
            </a:r>
            <a:r>
              <a:rPr lang="de-DE" sz="4000" dirty="0" err="1"/>
              <a:t>Vaidman</a:t>
            </a:r>
            <a:endParaRPr lang="en-GB" sz="4000" dirty="0"/>
          </a:p>
        </p:txBody>
      </p:sp>
      <p:sp>
        <p:nvSpPr>
          <p:cNvPr id="3" name="Untertitel 2">
            <a:extLst>
              <a:ext uri="{FF2B5EF4-FFF2-40B4-BE49-F238E27FC236}">
                <a16:creationId xmlns:a16="http://schemas.microsoft.com/office/drawing/2014/main" id="{FF48DD11-2D1E-9AEA-85A9-79A4131B0D18}"/>
              </a:ext>
            </a:extLst>
          </p:cNvPr>
          <p:cNvSpPr>
            <a:spLocks noGrp="1"/>
          </p:cNvSpPr>
          <p:nvPr>
            <p:ph type="subTitle" idx="1"/>
          </p:nvPr>
        </p:nvSpPr>
        <p:spPr>
          <a:xfrm>
            <a:off x="923903" y="4430110"/>
            <a:ext cx="6036193" cy="873447"/>
          </a:xfrm>
        </p:spPr>
        <p:txBody>
          <a:bodyPr/>
          <a:lstStyle/>
          <a:p>
            <a:r>
              <a:rPr lang="de-DE" b="1" dirty="0"/>
              <a:t>Jörg </a:t>
            </a:r>
            <a:r>
              <a:rPr lang="de-DE" b="1" dirty="0" err="1"/>
              <a:t>Thorwart</a:t>
            </a:r>
            <a:br>
              <a:rPr lang="de-DE" dirty="0"/>
            </a:br>
            <a:endParaRPr lang="de-DE" dirty="0"/>
          </a:p>
        </p:txBody>
      </p:sp>
    </p:spTree>
    <p:extLst>
      <p:ext uri="{BB962C8B-B14F-4D97-AF65-F5344CB8AC3E}">
        <p14:creationId xmlns:p14="http://schemas.microsoft.com/office/powerpoint/2010/main" val="1584568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3CEE604-2EA4-C64E-6B52-772A05591BB9}"/>
              </a:ext>
            </a:extLst>
          </p:cNvPr>
          <p:cNvSpPr>
            <a:spLocks noGrp="1"/>
          </p:cNvSpPr>
          <p:nvPr>
            <p:ph idx="1"/>
          </p:nvPr>
        </p:nvSpPr>
        <p:spPr/>
        <p:txBody>
          <a:bodyPr/>
          <a:lstStyle/>
          <a:p>
            <a:r>
              <a:rPr lang="de-DE" dirty="0"/>
              <a:t>Wir haben eine Reihe lichtempfindlicher Bomben. Einige davon funktionieren und explodieren, wenn sie von einem Photon getroffen werden, andere sind dagegen defekt und explodieren nicht.</a:t>
            </a:r>
          </a:p>
          <a:p>
            <a:endParaRPr lang="de-DE" dirty="0"/>
          </a:p>
          <a:p>
            <a:endParaRPr lang="de-DE" dirty="0"/>
          </a:p>
          <a:p>
            <a:endParaRPr lang="de-DE" dirty="0"/>
          </a:p>
          <a:p>
            <a:endParaRPr lang="de-DE" dirty="0"/>
          </a:p>
          <a:p>
            <a:r>
              <a:rPr lang="de-DE" dirty="0"/>
              <a:t>Können wir einige der funktionierenden Bomben finden, ohne dass sie explodieren?</a:t>
            </a:r>
          </a:p>
          <a:p>
            <a:r>
              <a:rPr lang="de-DE" dirty="0"/>
              <a:t>Mit klassischer Physik geht das nicht. </a:t>
            </a:r>
            <a:r>
              <a:rPr lang="de-DE" b="1" dirty="0"/>
              <a:t>Aber mithilfe der Quantenphysik ist es möglich!</a:t>
            </a:r>
            <a:endParaRPr lang="en-GB" b="1" dirty="0">
              <a:latin typeface="Arial" panose="020B0604020202020204" pitchFamily="34" charset="0"/>
              <a:cs typeface="Arial" panose="020B0604020202020204" pitchFamily="34" charset="0"/>
            </a:endParaRPr>
          </a:p>
        </p:txBody>
      </p:sp>
      <p:sp>
        <p:nvSpPr>
          <p:cNvPr id="3" name="Titel 2">
            <a:extLst>
              <a:ext uri="{FF2B5EF4-FFF2-40B4-BE49-F238E27FC236}">
                <a16:creationId xmlns:a16="http://schemas.microsoft.com/office/drawing/2014/main" id="{B4737E6D-72D4-7183-AC08-AF0E18DF1E01}"/>
              </a:ext>
            </a:extLst>
          </p:cNvPr>
          <p:cNvSpPr>
            <a:spLocks noGrp="1"/>
          </p:cNvSpPr>
          <p:nvPr>
            <p:ph type="title"/>
          </p:nvPr>
        </p:nvSpPr>
        <p:spPr>
          <a:xfrm>
            <a:off x="645670" y="512747"/>
            <a:ext cx="9266754" cy="922946"/>
          </a:xfrm>
        </p:spPr>
        <p:txBody>
          <a:bodyPr/>
          <a:lstStyle/>
          <a:p>
            <a:r>
              <a:rPr lang="de-DE" dirty="0"/>
              <a:t>Aufgabe: Funktionstüchtigkeit einer Bombe testen</a:t>
            </a:r>
            <a:endParaRPr lang="en-GB" dirty="0"/>
          </a:p>
        </p:txBody>
      </p:sp>
      <p:pic>
        <p:nvPicPr>
          <p:cNvPr id="5" name="Grafik 4">
            <a:extLst>
              <a:ext uri="{FF2B5EF4-FFF2-40B4-BE49-F238E27FC236}">
                <a16:creationId xmlns:a16="http://schemas.microsoft.com/office/drawing/2014/main" id="{2B128A35-2681-593A-25DE-13D3D3CD9154}"/>
              </a:ext>
            </a:extLst>
          </p:cNvPr>
          <p:cNvPicPr>
            <a:picLocks noChangeAspect="1"/>
          </p:cNvPicPr>
          <p:nvPr/>
        </p:nvPicPr>
        <p:blipFill>
          <a:blip r:embed="rId2"/>
          <a:srcRect t="19193" b="23228"/>
          <a:stretch>
            <a:fillRect/>
          </a:stretch>
        </p:blipFill>
        <p:spPr>
          <a:xfrm>
            <a:off x="4425842" y="2492896"/>
            <a:ext cx="3340315" cy="1923327"/>
          </a:xfrm>
          <a:prstGeom prst="rect">
            <a:avLst/>
          </a:prstGeom>
        </p:spPr>
      </p:pic>
    </p:spTree>
    <p:extLst>
      <p:ext uri="{BB962C8B-B14F-4D97-AF65-F5344CB8AC3E}">
        <p14:creationId xmlns:p14="http://schemas.microsoft.com/office/powerpoint/2010/main" val="25592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Text, Screenshot, Diagramm enthält.&#10;&#10;KI-generierte Inhalte können fehlerhaft sein.">
            <a:extLst>
              <a:ext uri="{FF2B5EF4-FFF2-40B4-BE49-F238E27FC236}">
                <a16:creationId xmlns:a16="http://schemas.microsoft.com/office/drawing/2014/main" id="{909E9A75-051F-8CA5-3C3C-3642DFDD49CD}"/>
              </a:ext>
            </a:extLst>
          </p:cNvPr>
          <p:cNvPicPr>
            <a:picLocks noChangeAspect="1"/>
          </p:cNvPicPr>
          <p:nvPr/>
        </p:nvPicPr>
        <p:blipFill>
          <a:blip r:embed="rId2"/>
          <a:stretch>
            <a:fillRect/>
          </a:stretch>
        </p:blipFill>
        <p:spPr>
          <a:xfrm>
            <a:off x="3791744" y="1556792"/>
            <a:ext cx="7344816" cy="4269998"/>
          </a:xfrm>
          <a:prstGeom prst="rect">
            <a:avLst/>
          </a:prstGeom>
        </p:spPr>
      </p:pic>
      <p:sp>
        <p:nvSpPr>
          <p:cNvPr id="2" name="Inhaltsplatzhalter 1">
            <a:extLst>
              <a:ext uri="{FF2B5EF4-FFF2-40B4-BE49-F238E27FC236}">
                <a16:creationId xmlns:a16="http://schemas.microsoft.com/office/drawing/2014/main" id="{0180F1D6-02AC-80D5-B91C-FA8012CBCF66}"/>
              </a:ext>
            </a:extLst>
          </p:cNvPr>
          <p:cNvSpPr>
            <a:spLocks noGrp="1"/>
          </p:cNvSpPr>
          <p:nvPr>
            <p:ph idx="1"/>
          </p:nvPr>
        </p:nvSpPr>
        <p:spPr/>
        <p:txBody>
          <a:bodyPr/>
          <a:lstStyle/>
          <a:p>
            <a:r>
              <a:rPr lang="de-DE" dirty="0"/>
              <a:t>Setze die zu testende</a:t>
            </a:r>
            <a:br>
              <a:rPr lang="de-DE" dirty="0"/>
            </a:br>
            <a:r>
              <a:rPr lang="de-DE" dirty="0"/>
              <a:t>Bombe in den</a:t>
            </a:r>
            <a:br>
              <a:rPr lang="de-DE" dirty="0"/>
            </a:br>
            <a:r>
              <a:rPr lang="de-DE" dirty="0"/>
              <a:t>Strahlengang eines</a:t>
            </a:r>
            <a:br>
              <a:rPr lang="de-DE" dirty="0"/>
            </a:br>
            <a:r>
              <a:rPr lang="de-DE" dirty="0"/>
              <a:t>Mach-Zehnder-</a:t>
            </a:r>
            <a:br>
              <a:rPr lang="de-DE" dirty="0"/>
            </a:br>
            <a:r>
              <a:rPr lang="de-DE" dirty="0"/>
              <a:t>Interferometers und</a:t>
            </a:r>
            <a:br>
              <a:rPr lang="de-DE" dirty="0"/>
            </a:br>
            <a:r>
              <a:rPr lang="de-DE" dirty="0"/>
              <a:t>feuere ein</a:t>
            </a:r>
            <a:br>
              <a:rPr lang="de-DE" dirty="0"/>
            </a:br>
            <a:r>
              <a:rPr lang="de-DE" dirty="0"/>
              <a:t>einzelnes Photon ab.</a:t>
            </a:r>
            <a:br>
              <a:rPr lang="en-GB" dirty="0"/>
            </a:br>
            <a:br>
              <a:rPr lang="en-GB" dirty="0"/>
            </a:br>
            <a:r>
              <a:rPr lang="en-GB" sz="3600" dirty="0"/>
              <a:t> </a:t>
            </a:r>
            <a:br>
              <a:rPr lang="en-GB" dirty="0"/>
            </a:br>
            <a:br>
              <a:rPr lang="de-DE" sz="1800" dirty="0"/>
            </a:br>
            <a:endParaRPr lang="de-DE" sz="1800" dirty="0"/>
          </a:p>
          <a:p>
            <a:endParaRPr lang="de-DE" dirty="0"/>
          </a:p>
        </p:txBody>
      </p:sp>
      <p:sp>
        <p:nvSpPr>
          <p:cNvPr id="3" name="Titel 2">
            <a:extLst>
              <a:ext uri="{FF2B5EF4-FFF2-40B4-BE49-F238E27FC236}">
                <a16:creationId xmlns:a16="http://schemas.microsoft.com/office/drawing/2014/main" id="{2603C4B0-D0F5-3326-72D6-FC8200F5684A}"/>
              </a:ext>
            </a:extLst>
          </p:cNvPr>
          <p:cNvSpPr>
            <a:spLocks noGrp="1"/>
          </p:cNvSpPr>
          <p:nvPr>
            <p:ph type="title"/>
          </p:nvPr>
        </p:nvSpPr>
        <p:spPr/>
        <p:txBody>
          <a:bodyPr/>
          <a:lstStyle/>
          <a:p>
            <a:r>
              <a:rPr lang="en-GB" dirty="0"/>
              <a:t>Die </a:t>
            </a:r>
            <a:r>
              <a:rPr lang="en-GB" dirty="0" err="1"/>
              <a:t>Quantenphysik</a:t>
            </a:r>
            <a:r>
              <a:rPr lang="en-GB" dirty="0"/>
              <a:t> </a:t>
            </a:r>
            <a:r>
              <a:rPr lang="en-GB" dirty="0" err="1"/>
              <a:t>macht</a:t>
            </a:r>
            <a:r>
              <a:rPr lang="en-GB" dirty="0"/>
              <a:t> es </a:t>
            </a:r>
            <a:r>
              <a:rPr lang="en-GB" dirty="0" err="1"/>
              <a:t>möglich</a:t>
            </a:r>
            <a:r>
              <a:rPr lang="en-GB" dirty="0"/>
              <a:t>!</a:t>
            </a:r>
          </a:p>
        </p:txBody>
      </p:sp>
    </p:spTree>
    <p:extLst>
      <p:ext uri="{BB962C8B-B14F-4D97-AF65-F5344CB8AC3E}">
        <p14:creationId xmlns:p14="http://schemas.microsoft.com/office/powerpoint/2010/main" val="1165586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0EB1F7E-770C-70D5-F4CE-33DAF19F89B4}"/>
              </a:ext>
            </a:extLst>
          </p:cNvPr>
          <p:cNvSpPr>
            <a:spLocks noGrp="1"/>
          </p:cNvSpPr>
          <p:nvPr>
            <p:ph idx="1"/>
          </p:nvPr>
        </p:nvSpPr>
        <p:spPr>
          <a:xfrm>
            <a:off x="655592" y="1555750"/>
            <a:ext cx="3712216" cy="4688934"/>
          </a:xfrm>
        </p:spPr>
        <p:txBody>
          <a:bodyPr/>
          <a:lstStyle/>
          <a:p>
            <a:pPr marL="0" indent="0">
              <a:spcAft>
                <a:spcPts val="600"/>
              </a:spcAft>
              <a:buNone/>
            </a:pPr>
            <a:r>
              <a:rPr lang="en-GB" b="1" dirty="0">
                <a:latin typeface="+mn-lt"/>
                <a:ea typeface="Times New Roman" panose="02020603050405020304" pitchFamily="18" charset="0"/>
                <a:cs typeface="Times New Roman" panose="02020603050405020304" pitchFamily="18" charset="0"/>
              </a:rPr>
              <a:t>ZUSAMMENFASSUNG</a:t>
            </a:r>
          </a:p>
          <a:p>
            <a:pPr>
              <a:spcAft>
                <a:spcPts val="600"/>
              </a:spcAft>
            </a:pPr>
            <a:r>
              <a:rPr lang="de-DE" dirty="0">
                <a:latin typeface="+mn-lt"/>
                <a:cs typeface="Times New Roman" panose="02020603050405020304" pitchFamily="18" charset="0"/>
              </a:rPr>
              <a:t>Mit einer Wahrscheinlich-</a:t>
            </a:r>
            <a:r>
              <a:rPr lang="de-DE" dirty="0" err="1">
                <a:latin typeface="+mn-lt"/>
                <a:cs typeface="Times New Roman" panose="02020603050405020304" pitchFamily="18" charset="0"/>
              </a:rPr>
              <a:t>keit</a:t>
            </a:r>
            <a:r>
              <a:rPr lang="de-DE" dirty="0">
                <a:latin typeface="+mn-lt"/>
                <a:cs typeface="Times New Roman" panose="02020603050405020304" pitchFamily="18" charset="0"/>
              </a:rPr>
              <a:t> von 50 % explodiert</a:t>
            </a:r>
            <a:br>
              <a:rPr lang="de-DE" dirty="0">
                <a:latin typeface="+mn-lt"/>
                <a:cs typeface="Times New Roman" panose="02020603050405020304" pitchFamily="18" charset="0"/>
              </a:rPr>
            </a:br>
            <a:r>
              <a:rPr lang="de-DE" dirty="0">
                <a:latin typeface="+mn-lt"/>
                <a:cs typeface="Times New Roman" panose="02020603050405020304" pitchFamily="18" charset="0"/>
              </a:rPr>
              <a:t>die Bombe.</a:t>
            </a:r>
          </a:p>
          <a:p>
            <a:pPr>
              <a:spcAft>
                <a:spcPts val="600"/>
              </a:spcAft>
            </a:pPr>
            <a:r>
              <a:rPr lang="de-DE" dirty="0">
                <a:latin typeface="+mn-lt"/>
                <a:cs typeface="Times New Roman" panose="02020603050405020304" pitchFamily="18" charset="0"/>
              </a:rPr>
              <a:t>Wenn die Bombe </a:t>
            </a:r>
            <a:r>
              <a:rPr lang="de-DE" dirty="0" err="1">
                <a:latin typeface="+mn-lt"/>
                <a:cs typeface="Times New Roman" panose="02020603050405020304" pitchFamily="18" charset="0"/>
              </a:rPr>
              <a:t>explo-diert</a:t>
            </a:r>
            <a:r>
              <a:rPr lang="de-DE" dirty="0">
                <a:latin typeface="+mn-lt"/>
                <a:cs typeface="Times New Roman" panose="02020603050405020304" pitchFamily="18" charset="0"/>
              </a:rPr>
              <a:t>, wissen wir mit Sicherheit, dass das Photon den unteren Weg genommen hat.</a:t>
            </a:r>
          </a:p>
          <a:p>
            <a:pPr>
              <a:spcAft>
                <a:spcPts val="600"/>
              </a:spcAft>
            </a:pPr>
            <a:r>
              <a:rPr lang="de-DE" dirty="0">
                <a:latin typeface="+mn-lt"/>
                <a:cs typeface="Times New Roman" panose="02020603050405020304" pitchFamily="18" charset="0"/>
              </a:rPr>
              <a:t>Das entspricht der Mes-</a:t>
            </a:r>
            <a:r>
              <a:rPr lang="de-DE" dirty="0" err="1">
                <a:latin typeface="+mn-lt"/>
                <a:cs typeface="Times New Roman" panose="02020603050405020304" pitchFamily="18" charset="0"/>
              </a:rPr>
              <a:t>sung</a:t>
            </a:r>
            <a:r>
              <a:rPr lang="de-DE" dirty="0">
                <a:latin typeface="+mn-lt"/>
                <a:cs typeface="Times New Roman" panose="02020603050405020304" pitchFamily="18" charset="0"/>
              </a:rPr>
              <a:t>: „Welchen Weg hat das Photon genommen?“. </a:t>
            </a:r>
            <a:endParaRPr lang="en-GB" dirty="0">
              <a:latin typeface="+mn-lt"/>
              <a:cs typeface="Times New Roman" panose="02020603050405020304" pitchFamily="18" charset="0"/>
            </a:endParaRPr>
          </a:p>
          <a:p>
            <a:pPr>
              <a:spcAft>
                <a:spcPts val="600"/>
              </a:spcAft>
            </a:pPr>
            <a:endParaRPr lang="en-GB" dirty="0">
              <a:latin typeface="+mn-lt"/>
              <a:cs typeface="Times New Roman" panose="02020603050405020304" pitchFamily="18" charset="0"/>
            </a:endParaRPr>
          </a:p>
          <a:p>
            <a:pPr marL="449580">
              <a:spcAft>
                <a:spcPts val="600"/>
              </a:spcAft>
            </a:pP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064A3BAC-1F8D-9E79-2CE1-1E23A24ADF3E}"/>
              </a:ext>
            </a:extLst>
          </p:cNvPr>
          <p:cNvSpPr>
            <a:spLocks noGrp="1"/>
          </p:cNvSpPr>
          <p:nvPr>
            <p:ph type="title"/>
          </p:nvPr>
        </p:nvSpPr>
        <p:spPr/>
        <p:txBody>
          <a:bodyPr/>
          <a:lstStyle/>
          <a:p>
            <a:r>
              <a:rPr lang="de-DE" dirty="0"/>
              <a:t>Was passiert, wenn die Bombe funktioniert</a:t>
            </a:r>
            <a:r>
              <a:rPr lang="en-GB" dirty="0"/>
              <a:t>?</a:t>
            </a:r>
            <a:endParaRPr lang="de-DE" dirty="0"/>
          </a:p>
        </p:txBody>
      </p:sp>
      <p:pic>
        <p:nvPicPr>
          <p:cNvPr id="5" name="Grafik 4" descr="Ein Bild, das Text, Screenshot, Diagramm enthält.&#10;&#10;KI-generierte Inhalte können fehlerhaft sein.">
            <a:extLst>
              <a:ext uri="{FF2B5EF4-FFF2-40B4-BE49-F238E27FC236}">
                <a16:creationId xmlns:a16="http://schemas.microsoft.com/office/drawing/2014/main" id="{584104FD-5000-4095-3D91-55FD1CFCF39A}"/>
              </a:ext>
            </a:extLst>
          </p:cNvPr>
          <p:cNvPicPr>
            <a:picLocks noChangeAspect="1"/>
          </p:cNvPicPr>
          <p:nvPr/>
        </p:nvPicPr>
        <p:blipFill>
          <a:blip r:embed="rId2"/>
          <a:stretch>
            <a:fillRect/>
          </a:stretch>
        </p:blipFill>
        <p:spPr>
          <a:xfrm>
            <a:off x="4583832" y="1844824"/>
            <a:ext cx="6552728" cy="3809507"/>
          </a:xfrm>
          <a:prstGeom prst="rect">
            <a:avLst/>
          </a:prstGeom>
        </p:spPr>
      </p:pic>
    </p:spTree>
    <p:extLst>
      <p:ext uri="{BB962C8B-B14F-4D97-AF65-F5344CB8AC3E}">
        <p14:creationId xmlns:p14="http://schemas.microsoft.com/office/powerpoint/2010/main" val="777572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6BC3C0D-A343-92CC-94C0-D320854AD6C5}"/>
              </a:ext>
            </a:extLst>
          </p:cNvPr>
          <p:cNvSpPr>
            <a:spLocks noGrp="1"/>
          </p:cNvSpPr>
          <p:nvPr>
            <p:ph idx="1"/>
          </p:nvPr>
        </p:nvSpPr>
        <p:spPr>
          <a:xfrm>
            <a:off x="655591" y="1555750"/>
            <a:ext cx="3916344" cy="4965820"/>
          </a:xfrm>
        </p:spPr>
        <p:txBody>
          <a:bodyPr/>
          <a:lstStyle/>
          <a:p>
            <a:r>
              <a:rPr lang="de-DE" dirty="0"/>
              <a:t>Nehmen wir an, das Photon hat den oberen Weg genommen: Es befindet sich im Zustand |</a:t>
            </a:r>
            <a:r>
              <a:rPr lang="de-DE" dirty="0" err="1"/>
              <a:t>up</a:t>
            </a:r>
            <a:r>
              <a:rPr lang="de-DE" dirty="0"/>
              <a:t>⟩.</a:t>
            </a:r>
            <a:br>
              <a:rPr lang="de-DE" dirty="0"/>
            </a:br>
            <a:endParaRPr lang="de-DE" dirty="0"/>
          </a:p>
          <a:p>
            <a:r>
              <a:rPr lang="de-DE" dirty="0"/>
              <a:t>Die  Bombe explodiert nicht und das Photon erreicht den Strahlteiler 2, wo ein neuer Superpositionszustand entsteht. Das Photon erreicht den Detektor 1 bzw. den Detektor 2 mit einer Wahrscheinlichkeit von jeweils 50 %.</a:t>
            </a:r>
          </a:p>
        </p:txBody>
      </p:sp>
      <p:sp>
        <p:nvSpPr>
          <p:cNvPr id="3" name="Titel 2">
            <a:extLst>
              <a:ext uri="{FF2B5EF4-FFF2-40B4-BE49-F238E27FC236}">
                <a16:creationId xmlns:a16="http://schemas.microsoft.com/office/drawing/2014/main" id="{D592106F-F4CA-665B-AB86-DAAF9D3F1071}"/>
              </a:ext>
            </a:extLst>
          </p:cNvPr>
          <p:cNvSpPr>
            <a:spLocks noGrp="1"/>
          </p:cNvSpPr>
          <p:nvPr>
            <p:ph type="title"/>
          </p:nvPr>
        </p:nvSpPr>
        <p:spPr>
          <a:xfrm>
            <a:off x="645670" y="512747"/>
            <a:ext cx="8546674" cy="922946"/>
          </a:xfrm>
        </p:spPr>
        <p:txBody>
          <a:bodyPr/>
          <a:lstStyle/>
          <a:p>
            <a:r>
              <a:rPr lang="de-DE" dirty="0"/>
              <a:t>Die Bombe muss nicht unbedingt explodieren </a:t>
            </a:r>
            <a:r>
              <a:rPr lang="en-GB" dirty="0"/>
              <a:t>…</a:t>
            </a:r>
          </a:p>
        </p:txBody>
      </p:sp>
      <p:pic>
        <p:nvPicPr>
          <p:cNvPr id="6" name="Grafik 5" descr="Ein Bild, das Text, Screenshot, Diagramm enthält.&#10;&#10;KI-generierte Inhalte können fehlerhaft sein.">
            <a:extLst>
              <a:ext uri="{FF2B5EF4-FFF2-40B4-BE49-F238E27FC236}">
                <a16:creationId xmlns:a16="http://schemas.microsoft.com/office/drawing/2014/main" id="{59BC061E-C7DF-488A-A1C7-D05C34223515}"/>
              </a:ext>
            </a:extLst>
          </p:cNvPr>
          <p:cNvPicPr>
            <a:picLocks noChangeAspect="1"/>
          </p:cNvPicPr>
          <p:nvPr/>
        </p:nvPicPr>
        <p:blipFill>
          <a:blip r:embed="rId2"/>
          <a:stretch>
            <a:fillRect/>
          </a:stretch>
        </p:blipFill>
        <p:spPr>
          <a:xfrm>
            <a:off x="4571935" y="1844824"/>
            <a:ext cx="6564625" cy="3816424"/>
          </a:xfrm>
          <a:prstGeom prst="rect">
            <a:avLst/>
          </a:prstGeom>
        </p:spPr>
      </p:pic>
    </p:spTree>
    <p:extLst>
      <p:ext uri="{BB962C8B-B14F-4D97-AF65-F5344CB8AC3E}">
        <p14:creationId xmlns:p14="http://schemas.microsoft.com/office/powerpoint/2010/main" val="659195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Diagramm enthält.&#10;&#10;KI-generierte Inhalte können fehlerhaft sein.">
            <a:extLst>
              <a:ext uri="{FF2B5EF4-FFF2-40B4-BE49-F238E27FC236}">
                <a16:creationId xmlns:a16="http://schemas.microsoft.com/office/drawing/2014/main" id="{4C1CAD3A-99E0-B61A-DE55-78734023C783}"/>
              </a:ext>
            </a:extLst>
          </p:cNvPr>
          <p:cNvPicPr>
            <a:picLocks noChangeAspect="1"/>
          </p:cNvPicPr>
          <p:nvPr/>
        </p:nvPicPr>
        <p:blipFill>
          <a:blip r:embed="rId2"/>
          <a:stretch>
            <a:fillRect/>
          </a:stretch>
        </p:blipFill>
        <p:spPr>
          <a:xfrm>
            <a:off x="4571935" y="1844824"/>
            <a:ext cx="6564625" cy="3816424"/>
          </a:xfrm>
          <a:prstGeom prst="rect">
            <a:avLst/>
          </a:prstGeom>
        </p:spPr>
      </p:pic>
      <p:sp>
        <p:nvSpPr>
          <p:cNvPr id="2" name="Inhaltsplatzhalter 1">
            <a:extLst>
              <a:ext uri="{FF2B5EF4-FFF2-40B4-BE49-F238E27FC236}">
                <a16:creationId xmlns:a16="http://schemas.microsoft.com/office/drawing/2014/main" id="{0AFD885F-8C36-4C32-B5A9-6D1C1967A0D7}"/>
              </a:ext>
            </a:extLst>
          </p:cNvPr>
          <p:cNvSpPr>
            <a:spLocks noGrp="1"/>
          </p:cNvSpPr>
          <p:nvPr>
            <p:ph idx="1"/>
          </p:nvPr>
        </p:nvSpPr>
        <p:spPr>
          <a:xfrm>
            <a:off x="655592" y="1555750"/>
            <a:ext cx="4108510" cy="4688934"/>
          </a:xfrm>
        </p:spPr>
        <p:txBody>
          <a:bodyPr/>
          <a:lstStyle/>
          <a:p>
            <a:pPr>
              <a:spcAft>
                <a:spcPts val="600"/>
              </a:spcAft>
            </a:pPr>
            <a:r>
              <a:rPr lang="de-DE" dirty="0">
                <a:latin typeface="+mn-lt"/>
                <a:ea typeface="Times New Roman" panose="02020603050405020304" pitchFamily="18" charset="0"/>
                <a:cs typeface="Times New Roman" panose="02020603050405020304" pitchFamily="18" charset="0"/>
              </a:rPr>
              <a:t>Das Photon im Detektor 2</a:t>
            </a:r>
            <a:br>
              <a:rPr lang="de-DE" dirty="0">
                <a:latin typeface="+mn-lt"/>
                <a:ea typeface="Times New Roman" panose="02020603050405020304" pitchFamily="18" charset="0"/>
                <a:cs typeface="Times New Roman" panose="02020603050405020304" pitchFamily="18" charset="0"/>
              </a:rPr>
            </a:br>
            <a:r>
              <a:rPr lang="de-DE" dirty="0">
                <a:latin typeface="+mn-lt"/>
                <a:ea typeface="Times New Roman" panose="02020603050405020304" pitchFamily="18" charset="0"/>
                <a:cs typeface="Times New Roman" panose="02020603050405020304" pitchFamily="18" charset="0"/>
              </a:rPr>
              <a:t>zu beobachten, ist nur dann</a:t>
            </a:r>
            <a:br>
              <a:rPr lang="de-DE" dirty="0">
                <a:latin typeface="+mn-lt"/>
                <a:ea typeface="Times New Roman" panose="02020603050405020304" pitchFamily="18" charset="0"/>
                <a:cs typeface="Times New Roman" panose="02020603050405020304" pitchFamily="18" charset="0"/>
              </a:rPr>
            </a:br>
            <a:r>
              <a:rPr lang="de-DE" dirty="0">
                <a:latin typeface="+mn-lt"/>
                <a:ea typeface="Times New Roman" panose="02020603050405020304" pitchFamily="18" charset="0"/>
                <a:cs typeface="Times New Roman" panose="02020603050405020304" pitchFamily="18" charset="0"/>
              </a:rPr>
              <a:t>möglich, wenn die Bombe funktioniert. Wenn also das Photon im Detektor 2 nach-gewiesen wird, wissen wir</a:t>
            </a:r>
            <a:br>
              <a:rPr lang="de-DE" dirty="0">
                <a:latin typeface="+mn-lt"/>
                <a:ea typeface="Times New Roman" panose="02020603050405020304" pitchFamily="18" charset="0"/>
                <a:cs typeface="Times New Roman" panose="02020603050405020304" pitchFamily="18" charset="0"/>
              </a:rPr>
            </a:br>
            <a:r>
              <a:rPr lang="de-DE" dirty="0">
                <a:latin typeface="+mn-lt"/>
                <a:ea typeface="Times New Roman" panose="02020603050405020304" pitchFamily="18" charset="0"/>
                <a:cs typeface="Times New Roman" panose="02020603050405020304" pitchFamily="18" charset="0"/>
              </a:rPr>
              <a:t>mit Sicherheit, dass die</a:t>
            </a:r>
            <a:br>
              <a:rPr lang="de-DE" dirty="0">
                <a:latin typeface="+mn-lt"/>
                <a:ea typeface="Times New Roman" panose="02020603050405020304" pitchFamily="18" charset="0"/>
                <a:cs typeface="Times New Roman" panose="02020603050405020304" pitchFamily="18" charset="0"/>
              </a:rPr>
            </a:br>
            <a:r>
              <a:rPr lang="de-DE" dirty="0">
                <a:latin typeface="+mn-lt"/>
                <a:ea typeface="Times New Roman" panose="02020603050405020304" pitchFamily="18" charset="0"/>
                <a:cs typeface="Times New Roman" panose="02020603050405020304" pitchFamily="18" charset="0"/>
              </a:rPr>
              <a:t>Bombe funktioniert – selbst wenn sie nicht explodiert ist.</a:t>
            </a:r>
            <a:br>
              <a:rPr lang="de-DE" dirty="0">
                <a:latin typeface="+mn-lt"/>
                <a:ea typeface="Times New Roman" panose="02020603050405020304" pitchFamily="18" charset="0"/>
                <a:cs typeface="Times New Roman" panose="02020603050405020304" pitchFamily="18" charset="0"/>
              </a:rPr>
            </a:br>
            <a:br>
              <a:rPr lang="de-DE" dirty="0">
                <a:latin typeface="+mn-lt"/>
                <a:ea typeface="Times New Roman" panose="02020603050405020304" pitchFamily="18" charset="0"/>
                <a:cs typeface="Times New Roman" panose="02020603050405020304" pitchFamily="18" charset="0"/>
              </a:rPr>
            </a:br>
            <a:endParaRPr lang="en-GB" sz="2400" dirty="0">
              <a:effectLst/>
              <a:latin typeface="+mn-lt"/>
              <a:ea typeface="Times New Roman" panose="02020603050405020304" pitchFamily="18" charset="0"/>
              <a:cs typeface="Times New Roman" panose="02020603050405020304" pitchFamily="18" charset="0"/>
            </a:endParaRPr>
          </a:p>
          <a:p>
            <a:pPr>
              <a:spcAft>
                <a:spcPts val="600"/>
              </a:spcAft>
            </a:pPr>
            <a:r>
              <a:rPr lang="de-DE" sz="2400" b="1" dirty="0">
                <a:effectLst/>
                <a:latin typeface="+mn-lt"/>
                <a:ea typeface="Times New Roman" panose="02020603050405020304" pitchFamily="18" charset="0"/>
                <a:cs typeface="Times New Roman" panose="02020603050405020304" pitchFamily="18" charset="0"/>
              </a:rPr>
              <a:t>Das wäre mit klassischer Physik nicht möglich gewesen</a:t>
            </a:r>
            <a:r>
              <a:rPr lang="en-GB" b="1" dirty="0">
                <a:latin typeface="+mn-lt"/>
                <a:ea typeface="Times New Roman" panose="02020603050405020304" pitchFamily="18" charset="0"/>
                <a:cs typeface="Times New Roman" panose="02020603050405020304" pitchFamily="18" charset="0"/>
              </a:rPr>
              <a:t>!</a:t>
            </a:r>
            <a:endParaRPr lang="de-DE" sz="2400" dirty="0">
              <a:effectLst/>
              <a:latin typeface="+mn-lt"/>
              <a:ea typeface="Times New Roman" panose="02020603050405020304" pitchFamily="18" charset="0"/>
              <a:cs typeface="Times New Roman" panose="02020603050405020304" pitchFamily="18" charset="0"/>
            </a:endParaRPr>
          </a:p>
          <a:p>
            <a:endParaRPr lang="de-DE" dirty="0"/>
          </a:p>
        </p:txBody>
      </p:sp>
      <p:sp>
        <p:nvSpPr>
          <p:cNvPr id="3" name="Titel 2">
            <a:extLst>
              <a:ext uri="{FF2B5EF4-FFF2-40B4-BE49-F238E27FC236}">
                <a16:creationId xmlns:a16="http://schemas.microsoft.com/office/drawing/2014/main" id="{703D6313-CDF6-9EC7-0C7F-B29E45E3831E}"/>
              </a:ext>
            </a:extLst>
          </p:cNvPr>
          <p:cNvSpPr>
            <a:spLocks noGrp="1"/>
          </p:cNvSpPr>
          <p:nvPr>
            <p:ph type="title"/>
          </p:nvPr>
        </p:nvSpPr>
        <p:spPr>
          <a:xfrm>
            <a:off x="655592" y="273806"/>
            <a:ext cx="9194746" cy="922946"/>
          </a:xfrm>
        </p:spPr>
        <p:txBody>
          <a:bodyPr/>
          <a:lstStyle/>
          <a:p>
            <a:r>
              <a:rPr lang="de-DE" dirty="0"/>
              <a:t>… wir können auch anders ermitteln, ob sie funktioniert</a:t>
            </a:r>
          </a:p>
        </p:txBody>
      </p:sp>
    </p:spTree>
    <p:extLst>
      <p:ext uri="{BB962C8B-B14F-4D97-AF65-F5344CB8AC3E}">
        <p14:creationId xmlns:p14="http://schemas.microsoft.com/office/powerpoint/2010/main" val="1437237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DB271AE-1864-2507-3F2D-7FB1F7DAAAE4}"/>
              </a:ext>
            </a:extLst>
          </p:cNvPr>
          <p:cNvSpPr>
            <a:spLocks noGrp="1"/>
          </p:cNvSpPr>
          <p:nvPr>
            <p:ph idx="1"/>
          </p:nvPr>
        </p:nvSpPr>
        <p:spPr/>
        <p:txBody>
          <a:bodyPr/>
          <a:lstStyle/>
          <a:p>
            <a:r>
              <a:rPr lang="de-DE" dirty="0"/>
              <a:t>Wenn ein einzelnes Photon den Detektor 1 erreicht, können wir nicht ausschließen, dass die Bombe funktioniert: Es besteht immer noch eine Wahrscheinlichkeit von 25 %, dass die Bombe funktioniert.</a:t>
            </a:r>
          </a:p>
          <a:p>
            <a:r>
              <a:rPr lang="de-DE" dirty="0"/>
              <a:t>Wenn man diese „Messung“ wiederholt und ständig das gleiche Ergebnis erhält (die Bombe explodiert nicht und das Photon erreicht Detektor 1), sinkt die Wahrscheinlichkeit, dass die Bombe funktioniert, mit jeder „Messung“. </a:t>
            </a:r>
          </a:p>
          <a:p>
            <a:r>
              <a:rPr lang="de-DE" dirty="0"/>
              <a:t>Die Wahrscheinlichkeit, dass die Bombe funktioniert, wird immer geringer, aber sie wird niemals null sein. Das liegt am probabilistischen Aspekt einer Messung in der Quantenphysik.</a:t>
            </a:r>
            <a:endParaRPr lang="en-GB" dirty="0"/>
          </a:p>
        </p:txBody>
      </p:sp>
      <p:sp>
        <p:nvSpPr>
          <p:cNvPr id="3" name="Titel 2">
            <a:extLst>
              <a:ext uri="{FF2B5EF4-FFF2-40B4-BE49-F238E27FC236}">
                <a16:creationId xmlns:a16="http://schemas.microsoft.com/office/drawing/2014/main" id="{38869C8D-C0BA-8ED8-5088-5DC9182FD0F2}"/>
              </a:ext>
            </a:extLst>
          </p:cNvPr>
          <p:cNvSpPr>
            <a:spLocks noGrp="1"/>
          </p:cNvSpPr>
          <p:nvPr>
            <p:ph type="title"/>
          </p:nvPr>
        </p:nvSpPr>
        <p:spPr>
          <a:xfrm>
            <a:off x="645670" y="512747"/>
            <a:ext cx="8330650" cy="922946"/>
          </a:xfrm>
        </p:spPr>
        <p:txBody>
          <a:bodyPr/>
          <a:lstStyle/>
          <a:p>
            <a:r>
              <a:rPr lang="de-DE" dirty="0"/>
              <a:t>Können wir auch</a:t>
            </a:r>
            <a:r>
              <a:rPr lang="en-US" dirty="0"/>
              <a:t> </a:t>
            </a:r>
            <a:r>
              <a:rPr lang="de-DE" noProof="0" dirty="0"/>
              <a:t>defekte Bomben identifizieren? </a:t>
            </a:r>
            <a:endParaRPr lang="en-US" dirty="0"/>
          </a:p>
        </p:txBody>
      </p:sp>
    </p:spTree>
    <p:extLst>
      <p:ext uri="{BB962C8B-B14F-4D97-AF65-F5344CB8AC3E}">
        <p14:creationId xmlns:p14="http://schemas.microsoft.com/office/powerpoint/2010/main" val="2773109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C3B5184D-A036-435D-DFF7-22FD3B30A1CB}"/>
              </a:ext>
            </a:extLst>
          </p:cNvPr>
          <p:cNvSpPr>
            <a:spLocks noGrp="1"/>
          </p:cNvSpPr>
          <p:nvPr>
            <p:ph sz="half" idx="13"/>
          </p:nvPr>
        </p:nvSpPr>
        <p:spPr>
          <a:xfrm>
            <a:off x="658997" y="1552627"/>
            <a:ext cx="3780819" cy="4468661"/>
          </a:xfrm>
        </p:spPr>
        <p:txBody>
          <a:bodyPr/>
          <a:lstStyle/>
          <a:p>
            <a:r>
              <a:rPr lang="en-GB" dirty="0"/>
              <a:t>Rufe die „</a:t>
            </a:r>
            <a:r>
              <a:rPr lang="en-GB" i="1" u="sng" kern="0" dirty="0">
                <a:solidFill>
                  <a:srgbClr val="467886"/>
                </a:solidFill>
                <a:ea typeface="Times New Roman" panose="02020603050405020304" pitchFamily="18" charset="0"/>
                <a:cs typeface="Times New Roman" panose="02020603050405020304" pitchFamily="18" charset="0"/>
              </a:rPr>
              <a:t>Quantum</a:t>
            </a:r>
            <a:br>
              <a:rPr lang="en-GB" i="1" u="sng" kern="0" dirty="0">
                <a:solidFill>
                  <a:srgbClr val="467886"/>
                </a:solidFill>
                <a:ea typeface="Times New Roman" panose="02020603050405020304" pitchFamily="18" charset="0"/>
                <a:cs typeface="Times New Roman" panose="02020603050405020304" pitchFamily="18" charset="0"/>
              </a:rPr>
            </a:br>
            <a:r>
              <a:rPr lang="en-GB" i="1" u="sng" kern="0" dirty="0">
                <a:solidFill>
                  <a:srgbClr val="467886"/>
                </a:solidFill>
                <a:ea typeface="Times New Roman" panose="02020603050405020304" pitchFamily="18" charset="0"/>
                <a:cs typeface="Times New Roman" panose="02020603050405020304" pitchFamily="18" charset="0"/>
              </a:rPr>
              <a:t>Bomb Detection</a:t>
            </a:r>
            <a:r>
              <a:rPr lang="en-GB" dirty="0"/>
              <a:t>“-</a:t>
            </a:r>
            <a:br>
              <a:rPr lang="en-GB" dirty="0"/>
            </a:br>
            <a:r>
              <a:rPr lang="en-GB" dirty="0"/>
              <a:t>Simulation auf</a:t>
            </a:r>
            <a:r>
              <a:rPr lang="en-GB" kern="0" dirty="0">
                <a:latin typeface="+mj-lt"/>
                <a:cs typeface="Times New Roman" panose="02020603050405020304" pitchFamily="18" charset="0"/>
              </a:rPr>
              <a:t>.</a:t>
            </a:r>
            <a:endParaRPr lang="en-GB" dirty="0">
              <a:latin typeface="+mj-lt"/>
            </a:endParaRPr>
          </a:p>
          <a:p>
            <a:endParaRPr lang="de-DE" dirty="0"/>
          </a:p>
          <a:p>
            <a:pPr marL="273050" indent="-273050">
              <a:buFont typeface="+mj-lt"/>
              <a:buAutoNum type="arabicPeriod"/>
            </a:pPr>
            <a:r>
              <a:rPr lang="en-GB" dirty="0" err="1"/>
              <a:t>Finde</a:t>
            </a:r>
            <a:r>
              <a:rPr lang="en-GB" dirty="0"/>
              <a:t> </a:t>
            </a:r>
            <a:r>
              <a:rPr lang="en-GB" dirty="0" err="1"/>
              <a:t>im</a:t>
            </a:r>
            <a:r>
              <a:rPr lang="en-GB" dirty="0"/>
              <a:t> </a:t>
            </a:r>
            <a:r>
              <a:rPr lang="en-GB" dirty="0" err="1"/>
              <a:t>realen</a:t>
            </a:r>
            <a:r>
              <a:rPr lang="en-GB" dirty="0"/>
              <a:t> Aufbau („Real Facility“) 10 </a:t>
            </a:r>
            <a:r>
              <a:rPr lang="en-GB" dirty="0" err="1"/>
              <a:t>funktionierende</a:t>
            </a:r>
            <a:r>
              <a:rPr lang="en-GB" dirty="0"/>
              <a:t> </a:t>
            </a:r>
            <a:r>
              <a:rPr lang="en-GB" dirty="0" err="1"/>
              <a:t>Bomben</a:t>
            </a:r>
            <a:r>
              <a:rPr lang="en-GB" dirty="0"/>
              <a:t>.</a:t>
            </a:r>
          </a:p>
          <a:p>
            <a:pPr marL="273050" indent="-273050">
              <a:buFont typeface="+mj-lt"/>
              <a:buAutoNum type="arabicPeriod"/>
            </a:pPr>
            <a:r>
              <a:rPr lang="en-GB" dirty="0" err="1"/>
              <a:t>Klicke</a:t>
            </a:r>
            <a:r>
              <a:rPr lang="en-GB" dirty="0"/>
              <a:t> auf den Tab „Challenges“ und </a:t>
            </a:r>
            <a:r>
              <a:rPr lang="en-GB" dirty="0" err="1"/>
              <a:t>beantworte</a:t>
            </a:r>
            <a:r>
              <a:rPr lang="en-GB" dirty="0"/>
              <a:t> die </a:t>
            </a:r>
            <a:r>
              <a:rPr lang="en-GB" dirty="0" err="1"/>
              <a:t>Fragen</a:t>
            </a:r>
            <a:r>
              <a:rPr lang="en-GB" dirty="0"/>
              <a:t> </a:t>
            </a:r>
            <a:r>
              <a:rPr lang="en-GB" dirty="0" err="1"/>
              <a:t>zum</a:t>
            </a:r>
            <a:r>
              <a:rPr lang="en-GB" dirty="0"/>
              <a:t> </a:t>
            </a:r>
            <a:r>
              <a:rPr lang="en-GB" dirty="0" err="1"/>
              <a:t>Bombentester</a:t>
            </a:r>
            <a:r>
              <a:rPr lang="en-GB" dirty="0"/>
              <a:t>.</a:t>
            </a:r>
          </a:p>
        </p:txBody>
      </p:sp>
      <p:sp>
        <p:nvSpPr>
          <p:cNvPr id="3" name="Titel 2">
            <a:extLst>
              <a:ext uri="{FF2B5EF4-FFF2-40B4-BE49-F238E27FC236}">
                <a16:creationId xmlns:a16="http://schemas.microsoft.com/office/drawing/2014/main" id="{A8F6D02C-8256-03E2-2FB8-088F639415CE}"/>
              </a:ext>
            </a:extLst>
          </p:cNvPr>
          <p:cNvSpPr>
            <a:spLocks noGrp="1"/>
          </p:cNvSpPr>
          <p:nvPr>
            <p:ph type="title"/>
          </p:nvPr>
        </p:nvSpPr>
        <p:spPr/>
        <p:txBody>
          <a:bodyPr/>
          <a:lstStyle/>
          <a:p>
            <a:r>
              <a:rPr lang="en-GB"/>
              <a:t>Teste </a:t>
            </a:r>
            <a:r>
              <a:rPr lang="en-GB" dirty="0" err="1"/>
              <a:t>dein</a:t>
            </a:r>
            <a:r>
              <a:rPr lang="en-GB" dirty="0"/>
              <a:t> </a:t>
            </a:r>
            <a:r>
              <a:rPr lang="en-GB" dirty="0" err="1"/>
              <a:t>Wissen</a:t>
            </a:r>
            <a:r>
              <a:rPr lang="en-GB" dirty="0"/>
              <a:t>!</a:t>
            </a:r>
          </a:p>
        </p:txBody>
      </p:sp>
      <p:pic>
        <p:nvPicPr>
          <p:cNvPr id="9" name="Inhaltsplatzhalter 8" descr="Ein Bild, das Muster, nähen enthält.&#10;&#10;Automatisch generierte Beschreibung">
            <a:extLst>
              <a:ext uri="{FF2B5EF4-FFF2-40B4-BE49-F238E27FC236}">
                <a16:creationId xmlns:a16="http://schemas.microsoft.com/office/drawing/2014/main" id="{A01A689F-8D14-F03D-ECF3-30EDA8E7C07F}"/>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774146" y="1552627"/>
            <a:ext cx="1615736" cy="1615736"/>
          </a:xfrm>
          <a:prstGeom prst="rect">
            <a:avLst/>
          </a:prstGeom>
        </p:spPr>
      </p:pic>
      <p:pic>
        <p:nvPicPr>
          <p:cNvPr id="10" name="Grafik 9" descr="Ein Bild, das Text, Screenshot, Diagramm, Design enthält.&#10;&#10;Automatisch generierte Beschreibung">
            <a:extLst>
              <a:ext uri="{FF2B5EF4-FFF2-40B4-BE49-F238E27FC236}">
                <a16:creationId xmlns:a16="http://schemas.microsoft.com/office/drawing/2014/main" id="{E28DA458-E3FD-383F-442B-F1AF7F5F2F80}"/>
              </a:ext>
            </a:extLst>
          </p:cNvPr>
          <p:cNvPicPr>
            <a:picLocks noChangeAspect="1"/>
          </p:cNvPicPr>
          <p:nvPr/>
        </p:nvPicPr>
        <p:blipFill>
          <a:blip r:embed="rId3"/>
          <a:stretch>
            <a:fillRect/>
          </a:stretch>
        </p:blipFill>
        <p:spPr>
          <a:xfrm>
            <a:off x="5602034" y="1581944"/>
            <a:ext cx="5832648" cy="3817976"/>
          </a:xfrm>
          <a:prstGeom prst="rect">
            <a:avLst/>
          </a:prstGeom>
        </p:spPr>
      </p:pic>
    </p:spTree>
    <p:extLst>
      <p:ext uri="{BB962C8B-B14F-4D97-AF65-F5344CB8AC3E}">
        <p14:creationId xmlns:p14="http://schemas.microsoft.com/office/powerpoint/2010/main" val="2740237034"/>
      </p:ext>
    </p:extLst>
  </p:cSld>
  <p:clrMapOvr>
    <a:masterClrMapping/>
  </p:clrMapOvr>
</p:sld>
</file>

<file path=ppt/theme/theme1.xml><?xml version="1.0" encoding="utf-8"?>
<a:theme xmlns:a="http://schemas.openxmlformats.org/drawingml/2006/main" name="Office">
  <a:themeElements>
    <a:clrScheme name="Science on Stage 1">
      <a:dk1>
        <a:srgbClr val="052850"/>
      </a:dk1>
      <a:lt1>
        <a:srgbClr val="FFFFFF"/>
      </a:lt1>
      <a:dk2>
        <a:srgbClr val="6192C0"/>
      </a:dk2>
      <a:lt2>
        <a:srgbClr val="E9F3FF"/>
      </a:lt2>
      <a:accent1>
        <a:srgbClr val="FABB14"/>
      </a:accent1>
      <a:accent2>
        <a:srgbClr val="95C11F"/>
      </a:accent2>
      <a:accent3>
        <a:srgbClr val="EF7D00"/>
      </a:accent3>
      <a:accent4>
        <a:srgbClr val="009ED3"/>
      </a:accent4>
      <a:accent5>
        <a:srgbClr val="B83844"/>
      </a:accent5>
      <a:accent6>
        <a:srgbClr val="2A61A0"/>
      </a:accent6>
      <a:hlink>
        <a:srgbClr val="052850"/>
      </a:hlink>
      <a:folHlink>
        <a:srgbClr val="05285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ebdec8a-3f2a-4143-907b-f144d9fa917e">
      <Terms xmlns="http://schemas.microsoft.com/office/infopath/2007/PartnerControls"/>
    </lcf76f155ced4ddcb4097134ff3c332f>
    <TaxCatchAll xmlns="7860be0e-ffc9-42e6-9b10-708e6cacedf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891C44D75695184FAADF36D81CC895CA" ma:contentTypeVersion="14" ma:contentTypeDescription="Ein neues Dokument erstellen." ma:contentTypeScope="" ma:versionID="56fb11ded634cf261f301c2f096412b0">
  <xsd:schema xmlns:xsd="http://www.w3.org/2001/XMLSchema" xmlns:xs="http://www.w3.org/2001/XMLSchema" xmlns:p="http://schemas.microsoft.com/office/2006/metadata/properties" xmlns:ns2="bebdec8a-3f2a-4143-907b-f144d9fa917e" xmlns:ns3="7860be0e-ffc9-42e6-9b10-708e6cacedf8" targetNamespace="http://schemas.microsoft.com/office/2006/metadata/properties" ma:root="true" ma:fieldsID="f3861f3ca34a3ce18830b36b8de2da9a" ns2:_="" ns3:_="">
    <xsd:import namespace="bebdec8a-3f2a-4143-907b-f144d9fa917e"/>
    <xsd:import namespace="7860be0e-ffc9-42e6-9b10-708e6cacedf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bdec8a-3f2a-4143-907b-f144d9fa91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2a44ae6d-6acd-4b28-bed4-535d08515524"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860be0e-ffc9-42e6-9b10-708e6cacedf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e0e8b7e-b775-46ac-adea-368f68487cbe}" ma:internalName="TaxCatchAll" ma:showField="CatchAllData" ma:web="7860be0e-ffc9-42e6-9b10-708e6caced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F57F08-E9AC-472C-9E9F-5C1D364C7977}">
  <ds:schemaRefs>
    <ds:schemaRef ds:uri="http://schemas.microsoft.com/office/2006/metadata/properties"/>
    <ds:schemaRef ds:uri="http://schemas.microsoft.com/office/infopath/2007/PartnerControls"/>
    <ds:schemaRef ds:uri="bebdec8a-3f2a-4143-907b-f144d9fa917e"/>
    <ds:schemaRef ds:uri="7860be0e-ffc9-42e6-9b10-708e6cacedf8"/>
  </ds:schemaRefs>
</ds:datastoreItem>
</file>

<file path=customXml/itemProps2.xml><?xml version="1.0" encoding="utf-8"?>
<ds:datastoreItem xmlns:ds="http://schemas.openxmlformats.org/officeDocument/2006/customXml" ds:itemID="{2FBFFCBE-D0F5-471F-96DE-AA5A59EE9DFB}">
  <ds:schemaRefs>
    <ds:schemaRef ds:uri="http://schemas.microsoft.com/sharepoint/v3/contenttype/forms"/>
  </ds:schemaRefs>
</ds:datastoreItem>
</file>

<file path=customXml/itemProps3.xml><?xml version="1.0" encoding="utf-8"?>
<ds:datastoreItem xmlns:ds="http://schemas.openxmlformats.org/officeDocument/2006/customXml" ds:itemID="{4874A7B4-F630-459D-8FA2-A67DD388B498}"/>
</file>

<file path=docProps/app.xml><?xml version="1.0" encoding="utf-8"?>
<Properties xmlns="http://schemas.openxmlformats.org/officeDocument/2006/extended-properties" xmlns:vt="http://schemas.openxmlformats.org/officeDocument/2006/docPropsVTypes">
  <TotalTime>0</TotalTime>
  <Words>446</Words>
  <Application>Microsoft Office PowerPoint</Application>
  <PresentationFormat>Breitbild</PresentationFormat>
  <Paragraphs>32</Paragraphs>
  <Slides>8</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8</vt:i4>
      </vt:variant>
    </vt:vector>
  </HeadingPairs>
  <TitlesOfParts>
    <vt:vector size="15" baseType="lpstr">
      <vt:lpstr>Aptos</vt:lpstr>
      <vt:lpstr>Aptos Display</vt:lpstr>
      <vt:lpstr>Arial</vt:lpstr>
      <vt:lpstr>Calibri</vt:lpstr>
      <vt:lpstr>Systemschrift Normal</vt:lpstr>
      <vt:lpstr>Times New Roman</vt:lpstr>
      <vt:lpstr>Office</vt:lpstr>
      <vt:lpstr>Gedankenexperiment: der Quantenbomben-Tester von Elitzur und Vaidman</vt:lpstr>
      <vt:lpstr>Aufgabe: Funktionstüchtigkeit einer Bombe testen</vt:lpstr>
      <vt:lpstr>Die Quantenphysik macht es möglich!</vt:lpstr>
      <vt:lpstr>Was passiert, wenn die Bombe funktioniert?</vt:lpstr>
      <vt:lpstr>Die Bombe muss nicht unbedingt explodieren …</vt:lpstr>
      <vt:lpstr>… wir können auch anders ermitteln, ob sie funktioniert</vt:lpstr>
      <vt:lpstr>Können wir auch defekte Bomben identifizieren? </vt:lpstr>
      <vt:lpstr>Teste dein Wissen!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Johanna Schwade</cp:lastModifiedBy>
  <cp:revision>83</cp:revision>
  <dcterms:created xsi:type="dcterms:W3CDTF">2021-01-06T08:44:14Z</dcterms:created>
  <dcterms:modified xsi:type="dcterms:W3CDTF">2026-06-02T14:18:04Z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0x010100891C44D75695184FAADF36D81CC895CA</vt:lpwstr>
  </property>
</Properties>
</file>